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24"/>
  </p:notesMasterIdLst>
  <p:handoutMasterIdLst>
    <p:handoutMasterId r:id="rId25"/>
  </p:handoutMasterIdLst>
  <p:sldIdLst>
    <p:sldId id="256" r:id="rId2"/>
    <p:sldId id="290" r:id="rId3"/>
    <p:sldId id="289" r:id="rId4"/>
    <p:sldId id="321" r:id="rId5"/>
    <p:sldId id="322" r:id="rId6"/>
    <p:sldId id="291" r:id="rId7"/>
    <p:sldId id="309" r:id="rId8"/>
    <p:sldId id="318" r:id="rId9"/>
    <p:sldId id="320" r:id="rId10"/>
    <p:sldId id="319" r:id="rId11"/>
    <p:sldId id="323" r:id="rId12"/>
    <p:sldId id="324" r:id="rId13"/>
    <p:sldId id="325" r:id="rId14"/>
    <p:sldId id="326" r:id="rId15"/>
    <p:sldId id="327" r:id="rId16"/>
    <p:sldId id="273" r:id="rId17"/>
    <p:sldId id="328" r:id="rId18"/>
    <p:sldId id="329" r:id="rId19"/>
    <p:sldId id="330" r:id="rId20"/>
    <p:sldId id="331" r:id="rId21"/>
    <p:sldId id="334" r:id="rId22"/>
    <p:sldId id="332" r:id="rId23"/>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3059" autoAdjust="0"/>
  </p:normalViewPr>
  <p:slideViewPr>
    <p:cSldViewPr snapToGrid="0">
      <p:cViewPr>
        <p:scale>
          <a:sx n="67" d="100"/>
          <a:sy n="67" d="100"/>
        </p:scale>
        <p:origin x="-1674" y="-906"/>
      </p:cViewPr>
      <p:guideLst>
        <p:guide orient="horz" pos="2160"/>
        <p:guide pos="3840"/>
      </p:guideLst>
    </p:cSldViewPr>
  </p:slideViewPr>
  <p:outlineViewPr>
    <p:cViewPr>
      <p:scale>
        <a:sx n="33" d="100"/>
        <a:sy n="33" d="100"/>
      </p:scale>
      <p:origin x="0" y="750"/>
    </p:cViewPr>
  </p:outlineViewPr>
  <p:notesTextViewPr>
    <p:cViewPr>
      <p:scale>
        <a:sx n="200" d="100"/>
        <a:sy n="200" d="100"/>
      </p:scale>
      <p:origin x="0" y="0"/>
    </p:cViewPr>
  </p:notesTextViewPr>
  <p:notesViewPr>
    <p:cSldViewPr snapToGrid="0">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3A9F3C97-3F35-0D44-8DBD-0E5449C0B4FE}" type="datetimeFigureOut">
              <a:rPr lang="fr-FR" smtClean="0"/>
              <a:pPr/>
              <a:t>10/05/2019</a:t>
            </a:fld>
            <a:endParaRPr lang="fr-FR"/>
          </a:p>
        </p:txBody>
      </p:sp>
      <p:sp>
        <p:nvSpPr>
          <p:cNvPr id="4" name="Espace réservé du pied de page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r>
              <a:rPr lang="fr-FR" smtClean="0"/>
              <a:t>Commission EPS de la DGEE</a:t>
            </a:r>
            <a:endParaRPr lang="fr-FR"/>
          </a:p>
        </p:txBody>
      </p:sp>
      <p:sp>
        <p:nvSpPr>
          <p:cNvPr id="5" name="Espace réservé du numéro de diapositive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79D1F5C3-1F46-9148-AC5C-3D21999C4E9F}" type="slidenum">
              <a:rPr lang="fr-FR" smtClean="0"/>
              <a:pPr/>
              <a:t>‹N°›</a:t>
            </a:fld>
            <a:endParaRPr lang="fr-FR"/>
          </a:p>
        </p:txBody>
      </p:sp>
    </p:spTree>
    <p:extLst>
      <p:ext uri="{BB962C8B-B14F-4D97-AF65-F5344CB8AC3E}">
        <p14:creationId xmlns="" xmlns:p14="http://schemas.microsoft.com/office/powerpoint/2010/main" val="16499216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1A198BBF-336B-4108-859E-D531DFE7ADCC}" type="datetimeFigureOut">
              <a:rPr lang="fr-FR" smtClean="0"/>
              <a:pPr/>
              <a:t>10/05/2019</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r>
              <a:rPr lang="fr-FR" smtClean="0"/>
              <a:t>Commission EPS de la DGEE</a:t>
            </a:r>
            <a:endParaRPr lang="fr-FR"/>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735B9E8-D5CF-4FEF-9BC8-9A81108BD0F7}" type="slidenum">
              <a:rPr lang="fr-FR" smtClean="0"/>
              <a:pPr/>
              <a:t>‹N°›</a:t>
            </a:fld>
            <a:endParaRPr lang="fr-FR"/>
          </a:p>
        </p:txBody>
      </p:sp>
    </p:spTree>
    <p:extLst>
      <p:ext uri="{BB962C8B-B14F-4D97-AF65-F5344CB8AC3E}">
        <p14:creationId xmlns="" xmlns:p14="http://schemas.microsoft.com/office/powerpoint/2010/main" val="22731775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35B9E8-D5CF-4FEF-9BC8-9A81108BD0F7}" type="slidenum">
              <a:rPr lang="fr-FR" smtClean="0"/>
              <a:pPr/>
              <a:t>1</a:t>
            </a:fld>
            <a:endParaRPr lang="fr-FR"/>
          </a:p>
        </p:txBody>
      </p:sp>
      <p:sp>
        <p:nvSpPr>
          <p:cNvPr id="5" name="Espace réservé du pied de page 4"/>
          <p:cNvSpPr>
            <a:spLocks noGrp="1"/>
          </p:cNvSpPr>
          <p:nvPr>
            <p:ph type="ftr" sz="quarter" idx="11"/>
          </p:nvPr>
        </p:nvSpPr>
        <p:spPr/>
        <p:txBody>
          <a:bodyPr/>
          <a:lstStyle/>
          <a:p>
            <a:r>
              <a:rPr lang="fr-FR" smtClean="0"/>
              <a:t>Commission EPS de la DGEE</a:t>
            </a:r>
            <a:endParaRPr lang="fr-FR"/>
          </a:p>
        </p:txBody>
      </p:sp>
    </p:spTree>
    <p:extLst>
      <p:ext uri="{BB962C8B-B14F-4D97-AF65-F5344CB8AC3E}">
        <p14:creationId xmlns="" xmlns:p14="http://schemas.microsoft.com/office/powerpoint/2010/main" val="170988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35B9E8-D5CF-4FEF-9BC8-9A81108BD0F7}"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Commission EPS de la DGEE</a:t>
            </a:r>
            <a:endParaRPr lang="fr-FR"/>
          </a:p>
        </p:txBody>
      </p:sp>
    </p:spTree>
    <p:extLst>
      <p:ext uri="{BB962C8B-B14F-4D97-AF65-F5344CB8AC3E}">
        <p14:creationId xmlns="" xmlns:p14="http://schemas.microsoft.com/office/powerpoint/2010/main" val="159101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152234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264118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48512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2663593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762820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68906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‹N°›</a:t>
            </a:fld>
            <a:endParaRPr lang="en-US" dirty="0"/>
          </a:p>
        </p:txBody>
      </p:sp>
    </p:spTree>
    <p:extLst>
      <p:ext uri="{BB962C8B-B14F-4D97-AF65-F5344CB8AC3E}">
        <p14:creationId xmlns="" xmlns:p14="http://schemas.microsoft.com/office/powerpoint/2010/main" val="59978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30476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422367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21532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‹N°›</a:t>
            </a:fld>
            <a:endParaRPr lang="en-US" dirty="0"/>
          </a:p>
        </p:txBody>
      </p:sp>
    </p:spTree>
    <p:extLst>
      <p:ext uri="{BB962C8B-B14F-4D97-AF65-F5344CB8AC3E}">
        <p14:creationId xmlns="" xmlns:p14="http://schemas.microsoft.com/office/powerpoint/2010/main" val="295606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311572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419715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212395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pPr/>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‹N°›</a:t>
            </a:fld>
            <a:endParaRPr lang="en-US" dirty="0"/>
          </a:p>
        </p:txBody>
      </p:sp>
    </p:spTree>
    <p:extLst>
      <p:ext uri="{BB962C8B-B14F-4D97-AF65-F5344CB8AC3E}">
        <p14:creationId xmlns="" xmlns:p14="http://schemas.microsoft.com/office/powerpoint/2010/main" val="311311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193527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 xmlns:p14="http://schemas.microsoft.com/office/powerpoint/2010/main" val="66160506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02329" y="1776413"/>
            <a:ext cx="7766936" cy="19553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Formation des parents en natation</a:t>
            </a:r>
          </a:p>
        </p:txBody>
      </p:sp>
      <p:sp>
        <p:nvSpPr>
          <p:cNvPr id="4" name="Sous-titre 3"/>
          <p:cNvSpPr>
            <a:spLocks noGrp="1"/>
          </p:cNvSpPr>
          <p:nvPr>
            <p:ph type="subTitle" idx="1"/>
          </p:nvPr>
        </p:nvSpPr>
        <p:spPr>
          <a:xfrm>
            <a:off x="1707092" y="3950822"/>
            <a:ext cx="7766936" cy="56471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 </a:t>
            </a:r>
            <a:r>
              <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Polynésie </a:t>
            </a:r>
            <a:r>
              <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Française</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753200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35" y="288228"/>
            <a:ext cx="11325045" cy="1056103"/>
          </a:xfrm>
        </p:spPr>
        <p:txBody>
          <a:bodyPr>
            <a:normAutofit/>
          </a:bodyPr>
          <a:lstStyle/>
          <a:p>
            <a:r>
              <a:rPr lang="fr-FR" b="1" dirty="0"/>
              <a:t>3 </a:t>
            </a:r>
            <a:r>
              <a:rPr lang="fr-FR" b="1" u="sng" dirty="0"/>
              <a:t>Rôle des parents</a:t>
            </a:r>
            <a:r>
              <a:rPr lang="fr-FR" b="1" dirty="0"/>
              <a:t>: après la séance</a:t>
            </a:r>
            <a:endParaRPr lang="fr-FR" dirty="0"/>
          </a:p>
        </p:txBody>
      </p:sp>
      <p:sp>
        <p:nvSpPr>
          <p:cNvPr id="3" name="Espace réservé du contenu 2"/>
          <p:cNvSpPr>
            <a:spLocks noGrp="1"/>
          </p:cNvSpPr>
          <p:nvPr>
            <p:ph idx="1"/>
          </p:nvPr>
        </p:nvSpPr>
        <p:spPr>
          <a:xfrm>
            <a:off x="540567" y="1434905"/>
            <a:ext cx="11156133" cy="5233181"/>
          </a:xfrm>
        </p:spPr>
        <p:txBody>
          <a:bodyPr>
            <a:noAutofit/>
          </a:bodyPr>
          <a:lstStyle/>
          <a:p>
            <a:r>
              <a:rPr lang="fr-FR" sz="2000" b="1" u="sng" dirty="0"/>
              <a:t>L’ accompagnateur </a:t>
            </a:r>
            <a:r>
              <a:rPr lang="fr-FR" sz="2000" dirty="0"/>
              <a:t>:</a:t>
            </a:r>
          </a:p>
          <a:p>
            <a:pPr>
              <a:buFontTx/>
              <a:buChar char="-"/>
            </a:pPr>
            <a:r>
              <a:rPr lang="fr-FR" sz="2000" dirty="0"/>
              <a:t>Aider et accompagner les élèves dans les vestiaires.</a:t>
            </a:r>
          </a:p>
          <a:p>
            <a:pPr>
              <a:buFontTx/>
              <a:buChar char="-"/>
            </a:pPr>
            <a:r>
              <a:rPr lang="fr-FR" sz="2000" dirty="0"/>
              <a:t>Aider au rangement des affaires, des sacs.</a:t>
            </a:r>
          </a:p>
          <a:p>
            <a:pPr>
              <a:buNone/>
            </a:pPr>
            <a:endParaRPr lang="fr-FR" sz="1400" dirty="0"/>
          </a:p>
          <a:p>
            <a:r>
              <a:rPr lang="fr-FR" sz="2000" b="1" u="sng" dirty="0"/>
              <a:t>L’ encadrant</a:t>
            </a:r>
            <a:r>
              <a:rPr lang="fr-FR" sz="2000" b="1" dirty="0"/>
              <a:t> </a:t>
            </a:r>
            <a:r>
              <a:rPr lang="fr-FR" sz="2000" dirty="0"/>
              <a:t>(bénévole agréé) :</a:t>
            </a:r>
          </a:p>
          <a:p>
            <a:pPr>
              <a:buFontTx/>
              <a:buChar char="-"/>
            </a:pPr>
            <a:r>
              <a:rPr lang="fr-FR" sz="2000" dirty="0" smtClean="0"/>
              <a:t>Aider au rangement du matériel</a:t>
            </a:r>
            <a:r>
              <a:rPr lang="fr-FR" sz="2000" dirty="0"/>
              <a:t>.</a:t>
            </a:r>
          </a:p>
          <a:p>
            <a:pPr>
              <a:buFontTx/>
              <a:buChar char="-"/>
            </a:pPr>
            <a:r>
              <a:rPr lang="fr-FR" sz="2000" dirty="0" smtClean="0"/>
              <a:t>Se placer à l’arrière du groupe afin d’aider au passage </a:t>
            </a:r>
            <a:r>
              <a:rPr lang="fr-FR" sz="2000" dirty="0"/>
              <a:t>dans le </a:t>
            </a:r>
            <a:r>
              <a:rPr lang="fr-FR" sz="2000" dirty="0" smtClean="0"/>
              <a:t>pédiluve, aux douches, aux vestiaires, en marchant. </a:t>
            </a:r>
          </a:p>
          <a:p>
            <a:pPr>
              <a:buFontTx/>
              <a:buChar char="-"/>
            </a:pPr>
            <a:r>
              <a:rPr lang="fr-FR" sz="2000" dirty="0" smtClean="0"/>
              <a:t>Aider </a:t>
            </a:r>
            <a:r>
              <a:rPr lang="fr-FR" sz="2000" dirty="0"/>
              <a:t>au rangement des affaires, des sacs.</a:t>
            </a:r>
          </a:p>
          <a:p>
            <a:pPr>
              <a:buFontTx/>
              <a:buChar char="-"/>
            </a:pPr>
            <a:endParaRPr lang="fr-FR" sz="2000" dirty="0"/>
          </a:p>
          <a:p>
            <a:endParaRPr lang="fr-FR" sz="2000" dirty="0"/>
          </a:p>
          <a:p>
            <a:pPr>
              <a:buNone/>
            </a:pPr>
            <a:endParaRPr lang="fr-FR" sz="2000" dirty="0"/>
          </a:p>
        </p:txBody>
      </p:sp>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993" y="273423"/>
            <a:ext cx="8596668" cy="1320800"/>
          </a:xfrm>
        </p:spPr>
        <p:txBody>
          <a:bodyPr/>
          <a:lstStyle/>
          <a:p>
            <a:r>
              <a:rPr lang="fr-FR" b="1" dirty="0"/>
              <a:t>4 </a:t>
            </a:r>
            <a:r>
              <a:rPr lang="fr-FR" b="1" u="sng" dirty="0"/>
              <a:t>Le </a:t>
            </a:r>
            <a:r>
              <a:rPr lang="fr-FR" b="1" u="sng" dirty="0" smtClean="0"/>
              <a:t>matériel susceptible d’être utilisé</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2407024" y="941295"/>
            <a:ext cx="2944905" cy="59167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97487" y="941294"/>
            <a:ext cx="2757301" cy="59167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par>
                                <p:cTn id="13" presetID="8" presetClass="entr" presetSubtype="16"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amond(in)">
                                      <p:cBhvr>
                                        <p:cTn id="1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993" y="273423"/>
            <a:ext cx="8596668" cy="1320800"/>
          </a:xfrm>
        </p:spPr>
        <p:txBody>
          <a:bodyPr/>
          <a:lstStyle/>
          <a:p>
            <a:r>
              <a:rPr lang="fr-FR" b="1" dirty="0"/>
              <a:t>5 </a:t>
            </a:r>
            <a:r>
              <a:rPr lang="fr-FR" b="1" u="sng" dirty="0"/>
              <a:t>Niveaux des élèves</a:t>
            </a:r>
            <a:endParaRPr lang="fr-FR" dirty="0"/>
          </a:p>
        </p:txBody>
      </p:sp>
      <p:sp>
        <p:nvSpPr>
          <p:cNvPr id="5" name="Espace réservé du contenu 4"/>
          <p:cNvSpPr>
            <a:spLocks noGrp="1"/>
          </p:cNvSpPr>
          <p:nvPr>
            <p:ph idx="1"/>
          </p:nvPr>
        </p:nvSpPr>
        <p:spPr>
          <a:xfrm>
            <a:off x="354604" y="1223682"/>
            <a:ext cx="11209866" cy="5311589"/>
          </a:xfrm>
        </p:spPr>
        <p:txBody>
          <a:bodyPr>
            <a:normAutofit/>
          </a:bodyPr>
          <a:lstStyle/>
          <a:p>
            <a:pPr algn="just"/>
            <a:r>
              <a:rPr lang="fr-FR" sz="2400" b="1" u="sng" dirty="0"/>
              <a:t>DEBUTANTS</a:t>
            </a:r>
            <a:r>
              <a:rPr lang="fr-FR" sz="2400" dirty="0"/>
              <a:t> : Groupe constitué d’enfants qui n’ont rarement, voire jamais fréquenté la piscine et qui ont éventuellement des craintes vis-à-vis du milieu aquatique </a:t>
            </a:r>
          </a:p>
          <a:p>
            <a:pPr algn="just"/>
            <a:endParaRPr lang="fr-FR" sz="1100" dirty="0"/>
          </a:p>
          <a:p>
            <a:pPr algn="just"/>
            <a:r>
              <a:rPr lang="fr-FR" sz="2400" b="1" u="sng" dirty="0"/>
              <a:t>PRE-NAGEURS</a:t>
            </a:r>
            <a:r>
              <a:rPr lang="fr-FR" sz="2400" dirty="0"/>
              <a:t> : Groupe constitué d’enfants ayant un vécu et possédant une certaine acquisition dans la construction du nageur (familiarisation au </a:t>
            </a:r>
            <a:r>
              <a:rPr lang="fr-FR" sz="2400" dirty="0" smtClean="0"/>
              <a:t>milieu et </a:t>
            </a:r>
            <a:r>
              <a:rPr lang="fr-FR" sz="2400" dirty="0"/>
              <a:t>au corps flottant) </a:t>
            </a:r>
          </a:p>
          <a:p>
            <a:pPr algn="just"/>
            <a:endParaRPr lang="fr-FR" sz="1100" dirty="0"/>
          </a:p>
          <a:p>
            <a:pPr algn="just"/>
            <a:r>
              <a:rPr lang="fr-FR" sz="2400" b="1" u="sng" dirty="0"/>
              <a:t>NAGEURS</a:t>
            </a:r>
            <a:r>
              <a:rPr lang="fr-FR" sz="2400" dirty="0"/>
              <a:t> : Groupe constitué d’enfants sachant se déplacer sans matériel sur une distance d’environ 15 m et n’éprouvant plus de craintes liées au milieu. </a:t>
            </a:r>
          </a:p>
          <a:p>
            <a:pPr algn="just"/>
            <a:endParaRPr lang="fr-FR" sz="1050" dirty="0"/>
          </a:p>
          <a:p>
            <a:pPr algn="just"/>
            <a:r>
              <a:rPr lang="fr-FR" sz="2400" b="1" u="sng" dirty="0"/>
              <a:t>NAGEURS +</a:t>
            </a:r>
            <a:r>
              <a:rPr lang="fr-FR" sz="2400" b="1" dirty="0"/>
              <a:t> </a:t>
            </a:r>
            <a:r>
              <a:rPr lang="fr-FR" sz="2400" dirty="0"/>
              <a:t>: Groupe constitué d’enfants possédant les </a:t>
            </a:r>
            <a:r>
              <a:rPr lang="fr-FR" sz="2400" dirty="0" smtClean="0"/>
              <a:t>compétences principales </a:t>
            </a:r>
            <a:r>
              <a:rPr lang="fr-FR" sz="2400" dirty="0"/>
              <a:t>du «savoir nager » </a:t>
            </a:r>
          </a:p>
          <a:p>
            <a:pPr algn="just">
              <a:buNone/>
            </a:pPr>
            <a:r>
              <a:rPr lang="fr-FR" sz="800" dirty="0"/>
              <a:t>Sarah </a:t>
            </a:r>
            <a:r>
              <a:rPr lang="fr-FR" sz="800" dirty="0" err="1"/>
              <a:t>Boscus</a:t>
            </a:r>
            <a:r>
              <a:rPr lang="fr-FR" sz="800" dirty="0"/>
              <a:t> CPC EPS</a:t>
            </a:r>
          </a:p>
          <a:p>
            <a:pPr algn="just">
              <a:buNone/>
            </a:pPr>
            <a:endParaRPr lang="fr-FR" dirty="0"/>
          </a:p>
          <a:p>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linds(horizontal)">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993" y="273423"/>
            <a:ext cx="8596668" cy="1320800"/>
          </a:xfrm>
        </p:spPr>
        <p:txBody>
          <a:bodyPr/>
          <a:lstStyle/>
          <a:p>
            <a:r>
              <a:rPr lang="fr-FR" b="1" dirty="0"/>
              <a:t>6 </a:t>
            </a:r>
            <a:r>
              <a:rPr lang="fr-FR" b="1" u="sng" dirty="0"/>
              <a:t>Axes de travail en natation</a:t>
            </a:r>
            <a:endParaRPr lang="fr-FR" dirty="0"/>
          </a:p>
        </p:txBody>
      </p:sp>
      <p:sp>
        <p:nvSpPr>
          <p:cNvPr id="5" name="Espace réservé du contenu 4"/>
          <p:cNvSpPr>
            <a:spLocks noGrp="1"/>
          </p:cNvSpPr>
          <p:nvPr>
            <p:ph idx="1"/>
          </p:nvPr>
        </p:nvSpPr>
        <p:spPr>
          <a:xfrm>
            <a:off x="354604" y="1048871"/>
            <a:ext cx="11209866" cy="5634957"/>
          </a:xfrm>
        </p:spPr>
        <p:txBody>
          <a:bodyPr>
            <a:normAutofit/>
          </a:bodyPr>
          <a:lstStyle/>
          <a:p>
            <a:pPr algn="just"/>
            <a:r>
              <a:rPr lang="fr-FR" sz="2400" b="1" u="sng" dirty="0"/>
              <a:t>ENTREES</a:t>
            </a:r>
            <a:r>
              <a:rPr lang="fr-FR" sz="2400" dirty="0"/>
              <a:t>: Action permettant d’accéder de différentes manières (plongeon, saut, roulade, toboggan,…) à un plan d’eau.</a:t>
            </a:r>
          </a:p>
          <a:p>
            <a:pPr algn="just"/>
            <a:r>
              <a:rPr lang="fr-FR" sz="2400" b="1" u="sng" dirty="0"/>
              <a:t>EQUILIBRE</a:t>
            </a:r>
            <a:r>
              <a:rPr lang="fr-FR" sz="2400" dirty="0"/>
              <a:t>: Action permettant une stabilité dans le milieu aquatique en position verticale et horizontale ainsi qu’un redressement pour reprendre appui au sol. Avoir la capacité de se penser corps flottant, gérer le déséquilibre.	</a:t>
            </a:r>
          </a:p>
          <a:p>
            <a:pPr algn="just"/>
            <a:r>
              <a:rPr lang="fr-FR" sz="2400" b="1" u="sng" dirty="0"/>
              <a:t>IMMERSION</a:t>
            </a:r>
            <a:r>
              <a:rPr lang="fr-FR" sz="2400" dirty="0"/>
              <a:t>: Consiste à pouvoir se repérer et à se déplacer sous l’eau afin de pouvoir explorer l’espace aquatique . Apprendre à ouvrir les yeux, à prendre de nouveaux repères inconnus : verticalité du regard.	</a:t>
            </a:r>
          </a:p>
          <a:p>
            <a:pPr algn="just"/>
            <a:r>
              <a:rPr lang="fr-FR" sz="2400" b="1" u="sng" dirty="0"/>
              <a:t>RESPIRATION</a:t>
            </a:r>
            <a:r>
              <a:rPr lang="fr-FR" sz="2400" dirty="0"/>
              <a:t>: Fonction d’ordinaire inconsciente mais qui doit être adaptée aux spécificités du milieu aquatique.	</a:t>
            </a:r>
          </a:p>
          <a:p>
            <a:pPr algn="just"/>
            <a:r>
              <a:rPr lang="fr-FR" sz="2400" b="1" u="sng" dirty="0"/>
              <a:t>DEPLACEMENT</a:t>
            </a:r>
            <a:r>
              <a:rPr lang="fr-FR" sz="2400" dirty="0"/>
              <a:t>: Le fait de se mouvoir en milieu aquatique et de pouvoir explorer l’espace à la surface ou sous l’eau : rééquilibre et s’orienter.</a:t>
            </a:r>
          </a:p>
          <a:p>
            <a:pPr algn="just">
              <a:buNone/>
            </a:pPr>
            <a:r>
              <a:rPr lang="fr-FR" sz="800" dirty="0"/>
              <a:t>Sarah </a:t>
            </a:r>
            <a:r>
              <a:rPr lang="fr-FR" sz="800" dirty="0" err="1"/>
              <a:t>Boscus</a:t>
            </a:r>
            <a:r>
              <a:rPr lang="fr-FR" sz="800" dirty="0"/>
              <a:t> CPC EPS</a:t>
            </a:r>
          </a:p>
          <a:p>
            <a:pPr algn="just">
              <a:buNone/>
            </a:pPr>
            <a:endParaRPr lang="fr-FR" sz="2400" dirty="0"/>
          </a:p>
          <a:p>
            <a:pPr algn="just">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ox(i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ox(i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ox(i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993" y="273423"/>
            <a:ext cx="8596668" cy="1320800"/>
          </a:xfrm>
        </p:spPr>
        <p:txBody>
          <a:bodyPr/>
          <a:lstStyle/>
          <a:p>
            <a:r>
              <a:rPr lang="fr-FR" b="1" dirty="0"/>
              <a:t>6 </a:t>
            </a:r>
            <a:r>
              <a:rPr lang="fr-FR" b="1" u="sng" dirty="0"/>
              <a:t>Test </a:t>
            </a:r>
            <a:r>
              <a:rPr lang="fr-FR" b="1" u="sng" dirty="0" smtClean="0"/>
              <a:t>physique</a:t>
            </a:r>
            <a:endParaRPr lang="fr-FR" dirty="0"/>
          </a:p>
        </p:txBody>
      </p:sp>
      <p:sp>
        <p:nvSpPr>
          <p:cNvPr id="5" name="Espace réservé du contenu 4"/>
          <p:cNvSpPr>
            <a:spLocks noGrp="1"/>
          </p:cNvSpPr>
          <p:nvPr>
            <p:ph idx="1"/>
          </p:nvPr>
        </p:nvSpPr>
        <p:spPr>
          <a:xfrm>
            <a:off x="1017813" y="1458686"/>
            <a:ext cx="8648381" cy="2865664"/>
          </a:xfrm>
        </p:spPr>
        <p:txBody>
          <a:bodyPr>
            <a:normAutofit/>
          </a:bodyPr>
          <a:lstStyle/>
          <a:p>
            <a:pPr algn="just"/>
            <a:r>
              <a:rPr lang="fr-FR" sz="2400" dirty="0" smtClean="0"/>
              <a:t>Entrer avec immersion, si possible en sautant ou en plongeant ;</a:t>
            </a:r>
            <a:endParaRPr lang="fr-FR" sz="2400" dirty="0"/>
          </a:p>
          <a:p>
            <a:pPr algn="just"/>
            <a:r>
              <a:rPr lang="fr-FR" sz="2400" dirty="0" smtClean="0"/>
              <a:t>Nager 25 mètres </a:t>
            </a:r>
            <a:r>
              <a:rPr lang="fr-FR" sz="2400" dirty="0"/>
              <a:t>sans </a:t>
            </a:r>
            <a:r>
              <a:rPr lang="fr-FR" sz="2400" dirty="0" smtClean="0"/>
              <a:t>matériel ;</a:t>
            </a:r>
            <a:endParaRPr lang="fr-FR" sz="2400" dirty="0"/>
          </a:p>
          <a:p>
            <a:pPr algn="just"/>
            <a:r>
              <a:rPr lang="fr-FR" sz="2400" dirty="0" smtClean="0"/>
              <a:t>Rester quelques secondes en position verticale sur place ;</a:t>
            </a:r>
            <a:endParaRPr lang="fr-FR" sz="2400" dirty="0"/>
          </a:p>
          <a:p>
            <a:pPr algn="just"/>
            <a:r>
              <a:rPr lang="fr-FR" sz="2400" dirty="0" smtClean="0"/>
              <a:t>Aller chercher un objet en moyenne ou grande profondeur.</a:t>
            </a:r>
            <a:endParaRPr lang="fr-FR" sz="2400" dirty="0"/>
          </a:p>
          <a:p>
            <a:pPr algn="just"/>
            <a:endParaRPr lang="fr-FR" sz="2400" dirty="0"/>
          </a:p>
          <a:p>
            <a:pPr algn="just">
              <a:buNone/>
            </a:pPr>
            <a:endParaRPr lang="fr-FR" sz="2400" dirty="0"/>
          </a:p>
          <a:p>
            <a:pPr marL="0" indent="0" algn="just">
              <a:buNone/>
            </a:pPr>
            <a:endParaRPr lang="fr-FR" sz="2400" dirty="0"/>
          </a:p>
          <a:p>
            <a:pPr algn="just">
              <a:buNone/>
            </a:pP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993" y="273423"/>
            <a:ext cx="8596668" cy="1320800"/>
          </a:xfrm>
        </p:spPr>
        <p:txBody>
          <a:bodyPr/>
          <a:lstStyle/>
          <a:p>
            <a:r>
              <a:rPr lang="fr-FR" b="1" dirty="0"/>
              <a:t>7 </a:t>
            </a:r>
            <a:r>
              <a:rPr lang="fr-FR" b="1" u="sng" dirty="0"/>
              <a:t>Conclusion</a:t>
            </a:r>
            <a:endParaRPr lang="fr-FR" dirty="0"/>
          </a:p>
        </p:txBody>
      </p:sp>
      <p:sp>
        <p:nvSpPr>
          <p:cNvPr id="5" name="Espace réservé du contenu 4"/>
          <p:cNvSpPr>
            <a:spLocks noGrp="1"/>
          </p:cNvSpPr>
          <p:nvPr>
            <p:ph idx="1"/>
          </p:nvPr>
        </p:nvSpPr>
        <p:spPr>
          <a:xfrm>
            <a:off x="429185" y="1162050"/>
            <a:ext cx="10945906" cy="5010150"/>
          </a:xfrm>
        </p:spPr>
        <p:txBody>
          <a:bodyPr>
            <a:noAutofit/>
          </a:bodyPr>
          <a:lstStyle/>
          <a:p>
            <a:pPr algn="just"/>
            <a:r>
              <a:rPr lang="fr-FR" sz="2800" dirty="0"/>
              <a:t> </a:t>
            </a:r>
            <a:r>
              <a:rPr lang="fr-FR" sz="2800" dirty="0" smtClean="0"/>
              <a:t>L’encadrant aide à la mise en </a:t>
            </a:r>
            <a:r>
              <a:rPr lang="fr-FR" sz="2800" dirty="0"/>
              <a:t>œuvre </a:t>
            </a:r>
            <a:r>
              <a:rPr lang="fr-FR" sz="2800" dirty="0" smtClean="0"/>
              <a:t>du </a:t>
            </a:r>
            <a:r>
              <a:rPr lang="fr-FR" sz="2800" dirty="0"/>
              <a:t>projet </a:t>
            </a:r>
            <a:r>
              <a:rPr lang="fr-FR" sz="2800" dirty="0" smtClean="0"/>
              <a:t>pédagogique de natation </a:t>
            </a:r>
            <a:r>
              <a:rPr lang="fr-FR" sz="2800" b="1" dirty="0" smtClean="0"/>
              <a:t>conçu par l’enseignant</a:t>
            </a:r>
            <a:r>
              <a:rPr lang="fr-FR" sz="2800" dirty="0" smtClean="0"/>
              <a:t>. </a:t>
            </a:r>
            <a:r>
              <a:rPr lang="fr-FR" sz="2800" dirty="0"/>
              <a:t>Cela n'implique pas pour autant qu'il ne puisse prendre aucune initiative, dès l'instant qu'elle s'inscrit dans </a:t>
            </a:r>
            <a:r>
              <a:rPr lang="fr-FR" sz="2800" dirty="0" smtClean="0"/>
              <a:t>le cadre du projet sans mettre en danger l’enfant.</a:t>
            </a:r>
            <a:endParaRPr lang="fr-FR" sz="2800" dirty="0"/>
          </a:p>
          <a:p>
            <a:pPr algn="just"/>
            <a:endParaRPr lang="fr-FR" sz="1400" dirty="0"/>
          </a:p>
          <a:p>
            <a:pPr algn="just"/>
            <a:r>
              <a:rPr lang="fr-FR" sz="2800" dirty="0"/>
              <a:t> Il est à noter que lorsqu'un intervenant se voit confier l'encadrement d'un groupe d'élèves, </a:t>
            </a:r>
            <a:r>
              <a:rPr lang="fr-FR" sz="2800" dirty="0" smtClean="0"/>
              <a:t>il participe « en bon père de famille » au côté de l’enseignant et/ou du maître nageur sauveteur (MNS) pour prendre les mesures d’urgence qui s’imposent.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1861" y="1658784"/>
            <a:ext cx="8596668" cy="3880773"/>
          </a:xfrm>
        </p:spPr>
        <p:txBody>
          <a:bodyPr/>
          <a:lstStyle/>
          <a:p>
            <a:pPr>
              <a:buNone/>
            </a:pPr>
            <a:endParaRPr lang="fr-FR" altLang="fr-FR" dirty="0">
              <a:latin typeface="Chalkduster" panose="03050602040202020205" pitchFamily="66" charset="0"/>
            </a:endParaRPr>
          </a:p>
          <a:p>
            <a:pPr>
              <a:buNone/>
            </a:pPr>
            <a:endParaRPr lang="fr-FR" altLang="fr-FR" dirty="0">
              <a:latin typeface="Chalkduster" panose="03050602040202020205" pitchFamily="66" charset="0"/>
            </a:endParaRPr>
          </a:p>
          <a:p>
            <a:pPr>
              <a:buNone/>
            </a:pPr>
            <a:endParaRPr lang="fr-FR" altLang="fr-FR" dirty="0">
              <a:latin typeface="Chalkduster" panose="03050602040202020205" pitchFamily="66" charset="0"/>
            </a:endParaRPr>
          </a:p>
          <a:p>
            <a:pPr>
              <a:buNone/>
            </a:pPr>
            <a:endParaRPr lang="fr-FR" altLang="fr-FR" dirty="0">
              <a:latin typeface="Chalkduster" panose="03050602040202020205" pitchFamily="66" charset="0"/>
            </a:endParaRPr>
          </a:p>
          <a:p>
            <a:pPr>
              <a:buNone/>
            </a:pPr>
            <a:endParaRPr lang="fr-FR" altLang="fr-FR" dirty="0">
              <a:latin typeface="Chalkduster" panose="03050602040202020205" pitchFamily="66" charset="0"/>
            </a:endParaRPr>
          </a:p>
          <a:p>
            <a:pPr>
              <a:buNone/>
            </a:pPr>
            <a:endParaRPr lang="fr-FR" altLang="fr-FR" dirty="0">
              <a:latin typeface="Chalkduster" panose="03050602040202020205" pitchFamily="66" charset="0"/>
            </a:endParaRPr>
          </a:p>
          <a:p>
            <a:pPr algn="ctr">
              <a:buNone/>
            </a:pPr>
            <a:endParaRPr lang="fr-FR" altLang="fr-FR" dirty="0">
              <a:latin typeface="Chalkduster" panose="03050602040202020205" pitchFamily="66" charset="0"/>
            </a:endParaRPr>
          </a:p>
          <a:p>
            <a:endParaRPr lang="fr-FR" dirty="0"/>
          </a:p>
        </p:txBody>
      </p:sp>
      <p:pic>
        <p:nvPicPr>
          <p:cNvPr id="5" name="Imag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419872" y="2204864"/>
            <a:ext cx="3095625" cy="3313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519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E:\CPC EPS 2015\HORTH Marguerite\Natation Mme Horth\Numérisation_20160316 (2).jpg"/>
          <p:cNvPicPr>
            <a:picLocks noChangeAspect="1" noChangeArrowheads="1"/>
          </p:cNvPicPr>
          <p:nvPr/>
        </p:nvPicPr>
        <p:blipFill>
          <a:blip r:embed="rId2"/>
          <a:srcRect/>
          <a:stretch>
            <a:fillRect/>
          </a:stretch>
        </p:blipFill>
        <p:spPr bwMode="auto">
          <a:xfrm rot="5400000">
            <a:off x="2591131" y="-2029396"/>
            <a:ext cx="6359885" cy="1092104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E:\CPC EPS 2015\HORTH Marguerite\Natation Mme Horth\Numérisation_20160316 (3).jpg"/>
          <p:cNvPicPr>
            <a:picLocks noChangeAspect="1" noChangeArrowheads="1"/>
          </p:cNvPicPr>
          <p:nvPr/>
        </p:nvPicPr>
        <p:blipFill>
          <a:blip r:embed="rId2"/>
          <a:srcRect/>
          <a:stretch>
            <a:fillRect/>
          </a:stretch>
        </p:blipFill>
        <p:spPr bwMode="auto">
          <a:xfrm rot="5400000">
            <a:off x="2830551" y="-2019667"/>
            <a:ext cx="6415882" cy="109728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descr="E:\CPC EPS 2015\HORTH Marguerite\Natation Mme Horth\Numérisation_20160316.jpg"/>
          <p:cNvPicPr>
            <a:picLocks noChangeAspect="1" noChangeArrowheads="1"/>
          </p:cNvPicPr>
          <p:nvPr/>
        </p:nvPicPr>
        <p:blipFill>
          <a:blip r:embed="rId2"/>
          <a:srcRect/>
          <a:stretch>
            <a:fillRect/>
          </a:stretch>
        </p:blipFill>
        <p:spPr bwMode="auto">
          <a:xfrm rot="5400000">
            <a:off x="2850776" y="-2151530"/>
            <a:ext cx="6131859" cy="112596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6404" y="288074"/>
            <a:ext cx="3649006" cy="1055427"/>
          </a:xfrm>
        </p:spPr>
        <p:txBody>
          <a:bodyPr/>
          <a:lstStyle/>
          <a:p>
            <a:pPr algn="ctr"/>
            <a:r>
              <a:rPr lang="fr-FR" b="1" dirty="0">
                <a:solidFill>
                  <a:schemeClr val="accent2">
                    <a:lumMod val="75000"/>
                  </a:schemeClr>
                </a:solidFill>
              </a:rPr>
              <a:t>Plan </a:t>
            </a:r>
          </a:p>
        </p:txBody>
      </p:sp>
      <p:sp>
        <p:nvSpPr>
          <p:cNvPr id="3" name="Espace réservé du contenu 2"/>
          <p:cNvSpPr>
            <a:spLocks noGrp="1"/>
          </p:cNvSpPr>
          <p:nvPr>
            <p:ph idx="1"/>
          </p:nvPr>
        </p:nvSpPr>
        <p:spPr>
          <a:xfrm>
            <a:off x="633790" y="985478"/>
            <a:ext cx="9381067" cy="5339285"/>
          </a:xfrm>
        </p:spPr>
        <p:txBody>
          <a:bodyPr>
            <a:normAutofit fontScale="85000" lnSpcReduction="20000"/>
          </a:bodyPr>
          <a:lstStyle/>
          <a:p>
            <a:r>
              <a:rPr lang="fr-FR" sz="2400" b="1" dirty="0"/>
              <a:t>1 – REGLEMENTATION </a:t>
            </a:r>
          </a:p>
          <a:p>
            <a:pPr lvl="4">
              <a:buFontTx/>
              <a:buChar char="-"/>
            </a:pPr>
            <a:r>
              <a:rPr lang="fr-FR" sz="1800" dirty="0"/>
              <a:t>Les normes d’encadrement.</a:t>
            </a:r>
          </a:p>
          <a:p>
            <a:pPr lvl="4">
              <a:buFontTx/>
              <a:buChar char="-"/>
            </a:pPr>
            <a:r>
              <a:rPr lang="fr-FR" sz="1800" dirty="0"/>
              <a:t>Les intervenants bénévoles agréés et non qualifiés.</a:t>
            </a:r>
          </a:p>
          <a:p>
            <a:pPr lvl="4">
              <a:buFontTx/>
              <a:buChar char="-"/>
            </a:pPr>
            <a:r>
              <a:rPr lang="fr-FR" sz="1800" dirty="0"/>
              <a:t>Les personnes n'étant pas en charge de l'encadrement de l'activité.</a:t>
            </a:r>
            <a:endParaRPr lang="fr-FR" sz="1100" dirty="0"/>
          </a:p>
          <a:p>
            <a:r>
              <a:rPr lang="fr-FR" sz="2400" b="1" dirty="0"/>
              <a:t>2 – SECURITE</a:t>
            </a:r>
          </a:p>
          <a:p>
            <a:pPr>
              <a:buNone/>
            </a:pPr>
            <a:r>
              <a:rPr lang="fr-FR" sz="900" dirty="0"/>
              <a:t>	</a:t>
            </a:r>
          </a:p>
          <a:p>
            <a:r>
              <a:rPr lang="fr-FR" sz="2400" b="1" dirty="0"/>
              <a:t>3 – RÔLE DES PARENTS</a:t>
            </a:r>
          </a:p>
          <a:p>
            <a:pPr lvl="4">
              <a:buFontTx/>
              <a:buChar char="-"/>
            </a:pPr>
            <a:r>
              <a:rPr lang="fr-FR" sz="1800" dirty="0"/>
              <a:t>A l’école.</a:t>
            </a:r>
          </a:p>
          <a:p>
            <a:pPr lvl="4">
              <a:buFontTx/>
              <a:buChar char="-"/>
            </a:pPr>
            <a:r>
              <a:rPr lang="fr-FR" sz="1800" dirty="0"/>
              <a:t>Avant la séance.</a:t>
            </a:r>
          </a:p>
          <a:p>
            <a:pPr lvl="4">
              <a:buFontTx/>
              <a:buChar char="-"/>
            </a:pPr>
            <a:r>
              <a:rPr lang="fr-FR" sz="1800" dirty="0"/>
              <a:t>Pendant la séance.</a:t>
            </a:r>
          </a:p>
          <a:p>
            <a:pPr lvl="4">
              <a:buFontTx/>
              <a:buChar char="-"/>
            </a:pPr>
            <a:r>
              <a:rPr lang="fr-FR" sz="1800" dirty="0"/>
              <a:t> Après la séance.</a:t>
            </a:r>
          </a:p>
          <a:p>
            <a:pPr lvl="4">
              <a:buFontTx/>
              <a:buChar char="-"/>
            </a:pPr>
            <a:endParaRPr lang="fr-FR" sz="1000" b="1" dirty="0"/>
          </a:p>
          <a:p>
            <a:r>
              <a:rPr lang="fr-FR" sz="2400" b="1" dirty="0"/>
              <a:t>4 – LE MATERIEL</a:t>
            </a:r>
          </a:p>
          <a:p>
            <a:pPr>
              <a:buNone/>
            </a:pPr>
            <a:endParaRPr lang="fr-FR" sz="800" b="1" dirty="0"/>
          </a:p>
          <a:p>
            <a:r>
              <a:rPr lang="fr-FR" sz="2500" b="1" dirty="0"/>
              <a:t>5 – LES NIVEAUX DES ÉLÈVES</a:t>
            </a:r>
          </a:p>
          <a:p>
            <a:pPr>
              <a:buNone/>
            </a:pPr>
            <a:endParaRPr lang="fr-FR" sz="900" b="1" dirty="0"/>
          </a:p>
          <a:p>
            <a:r>
              <a:rPr lang="fr-FR" sz="2500" b="1" dirty="0"/>
              <a:t>6 - AXES DE TRAVAIL EN </a:t>
            </a:r>
            <a:r>
              <a:rPr lang="fr-FR" sz="2500" b="1" dirty="0" smtClean="0"/>
              <a:t>NATATION</a:t>
            </a:r>
            <a:endParaRPr lang="fr-FR"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box(in)">
                                      <p:cBhvr>
                                        <p:cTn id="4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descr="C:\Users\Sarah BOSCUS\Pictures\Numérisations\Numérisation_20160316 (4).jpg"/>
          <p:cNvPicPr>
            <a:picLocks noChangeAspect="1" noChangeArrowheads="1"/>
          </p:cNvPicPr>
          <p:nvPr/>
        </p:nvPicPr>
        <p:blipFill>
          <a:blip r:embed="rId2"/>
          <a:srcRect/>
          <a:stretch>
            <a:fillRect/>
          </a:stretch>
        </p:blipFill>
        <p:spPr bwMode="auto">
          <a:xfrm rot="16200000">
            <a:off x="2932981" y="-2156604"/>
            <a:ext cx="6193766" cy="1116258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2">
                    <a:lumMod val="75000"/>
                  </a:schemeClr>
                </a:solidFill>
              </a:rPr>
              <a:t>POUR ALLER PLUS LOIN</a:t>
            </a:r>
            <a:r>
              <a:rPr lang="mr-IN" dirty="0" smtClean="0">
                <a:solidFill>
                  <a:schemeClr val="accent2">
                    <a:lumMod val="75000"/>
                  </a:schemeClr>
                </a:solidFill>
              </a:rPr>
              <a:t>…</a:t>
            </a:r>
            <a:endParaRPr lang="fr-FR" dirty="0">
              <a:solidFill>
                <a:schemeClr val="accent2">
                  <a:lumMod val="75000"/>
                </a:schemeClr>
              </a:solidFill>
            </a:endParaRPr>
          </a:p>
        </p:txBody>
      </p:sp>
      <p:sp>
        <p:nvSpPr>
          <p:cNvPr id="3" name="Espace réservé du contenu 2"/>
          <p:cNvSpPr>
            <a:spLocks noGrp="1"/>
          </p:cNvSpPr>
          <p:nvPr>
            <p:ph idx="1"/>
          </p:nvPr>
        </p:nvSpPr>
        <p:spPr/>
        <p:txBody>
          <a:bodyPr/>
          <a:lstStyle/>
          <a:p>
            <a:r>
              <a:rPr lang="fr-FR" dirty="0" smtClean="0"/>
              <a:t>PROGRAMMES D’ENSEIGNEMENT 2016 adaptés à la Polynésie française ;</a:t>
            </a:r>
          </a:p>
          <a:p>
            <a:r>
              <a:rPr lang="fr-FR" smtClean="0"/>
              <a:t>L’attestation scolaire du savoir nager et test d’aisance aquatique : </a:t>
            </a:r>
            <a:r>
              <a:rPr lang="fr-FR" dirty="0" smtClean="0"/>
              <a:t>B0 n°34 du 12 octobre 2017 ;</a:t>
            </a:r>
          </a:p>
          <a:p>
            <a:r>
              <a:rPr lang="fr-FR" dirty="0" smtClean="0"/>
              <a:t>Fiche guide </a:t>
            </a:r>
            <a:r>
              <a:rPr lang="fr-FR" dirty="0" smtClean="0">
                <a:solidFill>
                  <a:srgbClr val="FF0000"/>
                </a:solidFill>
              </a:rPr>
              <a:t>à compléter</a:t>
            </a:r>
            <a:endParaRPr lang="fr-FR" dirty="0">
              <a:solidFill>
                <a:srgbClr val="FF0000"/>
              </a:solidFill>
            </a:endParaRPr>
          </a:p>
        </p:txBody>
      </p:sp>
    </p:spTree>
    <p:extLst>
      <p:ext uri="{BB962C8B-B14F-4D97-AF65-F5344CB8AC3E}">
        <p14:creationId xmlns="" xmlns:p14="http://schemas.microsoft.com/office/powerpoint/2010/main" val="61320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49115" y="876300"/>
            <a:ext cx="8518785" cy="369332"/>
          </a:xfrm>
          <a:prstGeom prst="rect">
            <a:avLst/>
          </a:prstGeom>
          <a:noFill/>
        </p:spPr>
        <p:txBody>
          <a:bodyPr wrap="square" rtlCol="0">
            <a:spAutoFit/>
          </a:bodyPr>
          <a:lstStyle/>
          <a:p>
            <a:r>
              <a:rPr lang="fr-FR" dirty="0" smtClean="0"/>
              <a:t>Document inspiré du document de S.BOSCUS, CPC EPS Cayenne 2 </a:t>
            </a:r>
            <a:r>
              <a:rPr lang="fr-FR" dirty="0" err="1" smtClean="0"/>
              <a:t>Roura</a:t>
            </a:r>
            <a:endParaRPr lang="fr-FR" dirty="0"/>
          </a:p>
        </p:txBody>
      </p:sp>
    </p:spTree>
    <p:extLst>
      <p:ext uri="{BB962C8B-B14F-4D97-AF65-F5344CB8AC3E}">
        <p14:creationId xmlns="" xmlns:p14="http://schemas.microsoft.com/office/powerpoint/2010/main" val="468359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884" y="0"/>
            <a:ext cx="8596668" cy="762000"/>
          </a:xfrm>
        </p:spPr>
        <p:txBody>
          <a:bodyPr/>
          <a:lstStyle/>
          <a:p>
            <a:r>
              <a:rPr lang="fr-FR" b="1" dirty="0" smtClean="0">
                <a:solidFill>
                  <a:schemeClr val="accent2">
                    <a:lumMod val="75000"/>
                  </a:schemeClr>
                </a:solidFill>
              </a:rPr>
              <a:t>1. </a:t>
            </a:r>
            <a:r>
              <a:rPr lang="fr-FR" b="1" u="sng" dirty="0" smtClean="0">
                <a:solidFill>
                  <a:schemeClr val="accent2">
                    <a:lumMod val="75000"/>
                  </a:schemeClr>
                </a:solidFill>
              </a:rPr>
              <a:t>Réglementation</a:t>
            </a:r>
            <a:endParaRPr lang="fr-FR" b="1" u="sng" dirty="0">
              <a:solidFill>
                <a:schemeClr val="accent2">
                  <a:lumMod val="75000"/>
                </a:schemeClr>
              </a:solidFill>
            </a:endParaRPr>
          </a:p>
        </p:txBody>
      </p:sp>
      <p:sp>
        <p:nvSpPr>
          <p:cNvPr id="3" name="Espace réservé du contenu 2"/>
          <p:cNvSpPr>
            <a:spLocks noGrp="1"/>
          </p:cNvSpPr>
          <p:nvPr>
            <p:ph idx="1"/>
          </p:nvPr>
        </p:nvSpPr>
        <p:spPr>
          <a:xfrm>
            <a:off x="178174" y="614364"/>
            <a:ext cx="11709025" cy="6243636"/>
          </a:xfrm>
        </p:spPr>
        <p:txBody>
          <a:bodyPr>
            <a:noAutofit/>
          </a:bodyPr>
          <a:lstStyle/>
          <a:p>
            <a:pPr>
              <a:buNone/>
            </a:pPr>
            <a:endParaRPr lang="fr-FR" sz="1600" b="1" u="sng" dirty="0"/>
          </a:p>
          <a:p>
            <a:pPr algn="just"/>
            <a:r>
              <a:rPr lang="fr-FR" sz="2400" b="1" u="sng" dirty="0"/>
              <a:t>Normes d'encadrement à respecter </a:t>
            </a:r>
            <a:r>
              <a:rPr lang="fr-FR" sz="1600" b="1" dirty="0" smtClean="0">
                <a:solidFill>
                  <a:srgbClr val="FF0000"/>
                </a:solidFill>
              </a:rPr>
              <a:t>Arrêté du CM n°2229 du 06 </a:t>
            </a:r>
            <a:r>
              <a:rPr lang="fr-FR" sz="1600" b="1" dirty="0" err="1" smtClean="0">
                <a:solidFill>
                  <a:srgbClr val="FF0000"/>
                </a:solidFill>
              </a:rPr>
              <a:t>nov</a:t>
            </a:r>
            <a:r>
              <a:rPr lang="fr-FR" sz="1600" b="1" dirty="0" smtClean="0">
                <a:solidFill>
                  <a:srgbClr val="FF0000"/>
                </a:solidFill>
              </a:rPr>
              <a:t> 2018 </a:t>
            </a:r>
            <a:r>
              <a:rPr lang="mr-IN" sz="1600" b="1" dirty="0" smtClean="0">
                <a:solidFill>
                  <a:srgbClr val="FF0000"/>
                </a:solidFill>
              </a:rPr>
              <a:t>–</a:t>
            </a:r>
            <a:r>
              <a:rPr lang="fr-FR" sz="1600" b="1" dirty="0" smtClean="0">
                <a:solidFill>
                  <a:srgbClr val="FF0000"/>
                </a:solidFill>
              </a:rPr>
              <a:t> circulaires n°1164/ME du 16 juin 1992 &amp; n°01963 /MEJ du 27 août 2018, n°16253/MEJ/DGEE/DAPE/EPS</a:t>
            </a:r>
            <a:r>
              <a:rPr lang="fr-FR" sz="1600" dirty="0" smtClean="0"/>
              <a:t>)</a:t>
            </a:r>
          </a:p>
          <a:p>
            <a:pPr algn="just">
              <a:buNone/>
            </a:pPr>
            <a:r>
              <a:rPr lang="fr-FR" sz="2400" dirty="0" smtClean="0"/>
              <a:t>L'encadrement </a:t>
            </a:r>
            <a:r>
              <a:rPr lang="fr-FR" sz="2400" dirty="0"/>
              <a:t>des élèves est défini par classe sur la base suivante </a:t>
            </a:r>
            <a:r>
              <a:rPr lang="fr-FR" sz="2400" dirty="0" smtClean="0"/>
              <a:t>:</a:t>
            </a:r>
          </a:p>
          <a:p>
            <a:pPr algn="just">
              <a:buNone/>
            </a:pPr>
            <a:endParaRPr lang="fr-FR" sz="2400" dirty="0" smtClean="0"/>
          </a:p>
          <a:p>
            <a:pPr algn="just">
              <a:buNone/>
            </a:pPr>
            <a:endParaRPr lang="fr-FR" sz="2400" dirty="0" smtClean="0"/>
          </a:p>
          <a:p>
            <a:pPr algn="just">
              <a:buNone/>
            </a:pPr>
            <a:endParaRPr lang="fr-FR" sz="2400" dirty="0"/>
          </a:p>
          <a:p>
            <a:pPr algn="just">
              <a:buFontTx/>
              <a:buChar char="-"/>
            </a:pPr>
            <a:r>
              <a:rPr lang="fr-FR" sz="2400" u="sng" dirty="0" smtClean="0"/>
              <a:t>A </a:t>
            </a:r>
            <a:r>
              <a:rPr lang="fr-FR" sz="2400" u="sng" dirty="0"/>
              <a:t>l'école élémentaire </a:t>
            </a:r>
            <a:r>
              <a:rPr lang="fr-FR" sz="2400" dirty="0"/>
              <a:t>: l'enseignant et un adulte agréé, professionnel qualifié ou intervenant </a:t>
            </a:r>
            <a:r>
              <a:rPr lang="fr-FR" sz="2400" dirty="0" smtClean="0"/>
              <a:t>bénévole.</a:t>
            </a:r>
            <a:endParaRPr lang="fr-FR" sz="2400" dirty="0"/>
          </a:p>
          <a:p>
            <a:pPr algn="just">
              <a:buFontTx/>
              <a:buChar char="-"/>
            </a:pPr>
            <a:r>
              <a:rPr lang="fr-FR" sz="2400" u="sng" dirty="0" smtClean="0"/>
              <a:t>A </a:t>
            </a:r>
            <a:r>
              <a:rPr lang="fr-FR" sz="2400" u="sng" dirty="0"/>
              <a:t>l'école maternelle </a:t>
            </a:r>
            <a:r>
              <a:rPr lang="fr-FR" sz="2400" dirty="0"/>
              <a:t>: l'enseignant et deux adultes agréés, professionnels qualifiés ou intervenants bénévoles.</a:t>
            </a:r>
          </a:p>
          <a:p>
            <a:pPr algn="just">
              <a:buNone/>
            </a:pPr>
            <a:r>
              <a:rPr lang="fr-FR" sz="2400" dirty="0"/>
              <a:t>Un encadrant supplémentaire est requis quand le groupe-classe comporte </a:t>
            </a:r>
            <a:r>
              <a:rPr lang="fr-FR" sz="2400" dirty="0" smtClean="0"/>
              <a:t>des</a:t>
            </a:r>
          </a:p>
          <a:p>
            <a:pPr algn="just">
              <a:buNone/>
            </a:pPr>
            <a:r>
              <a:rPr lang="fr-FR" sz="2400" dirty="0" smtClean="0"/>
              <a:t>élèves </a:t>
            </a:r>
            <a:r>
              <a:rPr lang="fr-FR" sz="2400" dirty="0"/>
              <a:t>issus de plusieurs classes et qu'il a un effectif supérieur à 30 élèves.</a:t>
            </a:r>
          </a:p>
          <a:p>
            <a:pPr>
              <a:buNone/>
            </a:pPr>
            <a:endParaRPr lang="fr-FR" sz="2800" dirty="0"/>
          </a:p>
          <a:p>
            <a:pPr>
              <a:buNone/>
            </a:pPr>
            <a:endParaRPr lang="fr-FR" sz="2800" dirty="0"/>
          </a:p>
          <a:p>
            <a:pPr>
              <a:buNone/>
            </a:pPr>
            <a:endParaRPr lang="fr-FR" sz="2800" dirty="0" smtClean="0"/>
          </a:p>
          <a:p>
            <a:pPr>
              <a:buNone/>
            </a:pPr>
            <a:endParaRPr lang="fr-FR" sz="2800" dirty="0" smtClean="0"/>
          </a:p>
          <a:p>
            <a:endParaRPr lang="fr-FR" sz="2800" dirty="0"/>
          </a:p>
        </p:txBody>
      </p:sp>
      <p:graphicFrame>
        <p:nvGraphicFramePr>
          <p:cNvPr id="4" name="Tableau 3"/>
          <p:cNvGraphicFramePr>
            <a:graphicFrameLocks noGrp="1"/>
          </p:cNvGraphicFramePr>
          <p:nvPr/>
        </p:nvGraphicFramePr>
        <p:xfrm>
          <a:off x="246064" y="2123119"/>
          <a:ext cx="11298237" cy="1645920"/>
        </p:xfrm>
        <a:graphic>
          <a:graphicData uri="http://schemas.openxmlformats.org/drawingml/2006/table">
            <a:tbl>
              <a:tblPr/>
              <a:tblGrid>
                <a:gridCol w="2190036"/>
                <a:gridCol w="2766362"/>
                <a:gridCol w="2766362"/>
                <a:gridCol w="3575477"/>
              </a:tblGrid>
              <a:tr h="236697">
                <a:tc gridSpan="4">
                  <a:txBody>
                    <a:bodyPr/>
                    <a:lstStyle/>
                    <a:p>
                      <a:pPr algn="ctr" fontAlgn="auto" hangingPunct="1">
                        <a:spcAft>
                          <a:spcPts val="0"/>
                        </a:spcAft>
                      </a:pPr>
                      <a:r>
                        <a:rPr lang="fr-FR" sz="1800" dirty="0">
                          <a:latin typeface="+mj-lt"/>
                          <a:ea typeface="Times New Roman"/>
                        </a:rPr>
                        <a:t>Nombre d’intervenants extérieurs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473393">
                <a:tc>
                  <a:txBody>
                    <a:bodyPr/>
                    <a:lstStyle/>
                    <a:p>
                      <a:pPr algn="ctr" fontAlgn="auto" hangingPunct="1">
                        <a:spcAft>
                          <a:spcPts val="0"/>
                        </a:spcAft>
                      </a:pPr>
                      <a:r>
                        <a:rPr lang="fr-FR" sz="1800" dirty="0">
                          <a:latin typeface="+mj-lt"/>
                          <a:ea typeface="Times New Roman"/>
                        </a:rPr>
                        <a:t> Nombre d’élèves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dirty="0">
                          <a:latin typeface="+mj-lt"/>
                          <a:ea typeface="Times New Roman"/>
                        </a:rPr>
                        <a:t>Classe ou regroupement de classes maternelles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dirty="0">
                          <a:latin typeface="+mj-lt"/>
                          <a:ea typeface="Times New Roman"/>
                        </a:rPr>
                        <a:t>Classe ou regroupement de classes élémentaires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Regroupement de classes </a:t>
                      </a:r>
                      <a:br>
                        <a:rPr lang="fr-FR" sz="1800">
                          <a:latin typeface="+mj-lt"/>
                          <a:ea typeface="Times New Roman"/>
                        </a:rPr>
                      </a:br>
                      <a:r>
                        <a:rPr lang="fr-FR" sz="1800">
                          <a:latin typeface="+mj-lt"/>
                          <a:ea typeface="Times New Roman"/>
                        </a:rPr>
                        <a:t> maternelles et élémentaires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697">
                <a:tc>
                  <a:txBody>
                    <a:bodyPr/>
                    <a:lstStyle/>
                    <a:p>
                      <a:pPr algn="ctr" fontAlgn="auto" hangingPunct="1">
                        <a:spcAft>
                          <a:spcPts val="0"/>
                        </a:spcAft>
                      </a:pPr>
                      <a:r>
                        <a:rPr lang="fr-FR" sz="1800">
                          <a:latin typeface="+mj-lt"/>
                          <a:ea typeface="Times New Roman"/>
                        </a:rPr>
                        <a:t>moins de 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697">
                <a:tc>
                  <a:txBody>
                    <a:bodyPr/>
                    <a:lstStyle/>
                    <a:p>
                      <a:pPr algn="ctr" fontAlgn="auto" hangingPunct="1">
                        <a:spcAft>
                          <a:spcPts val="0"/>
                        </a:spcAft>
                      </a:pPr>
                      <a:r>
                        <a:rPr lang="fr-FR" sz="1800">
                          <a:latin typeface="+mj-lt"/>
                          <a:ea typeface="Times New Roman"/>
                        </a:rPr>
                        <a:t>de 20 à 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697">
                <a:tc>
                  <a:txBody>
                    <a:bodyPr/>
                    <a:lstStyle/>
                    <a:p>
                      <a:pPr algn="ctr" fontAlgn="auto" hangingPunct="1">
                        <a:spcAft>
                          <a:spcPts val="0"/>
                        </a:spcAft>
                      </a:pPr>
                      <a:r>
                        <a:rPr lang="fr-FR" sz="1800">
                          <a:latin typeface="+mj-lt"/>
                          <a:ea typeface="Times New Roman"/>
                        </a:rPr>
                        <a:t>plus de 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a:latin typeface="+mj-lt"/>
                          <a:ea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hangingPunct="1">
                        <a:spcAft>
                          <a:spcPts val="0"/>
                        </a:spcAft>
                      </a:pPr>
                      <a:r>
                        <a:rPr lang="fr-FR" sz="1800" dirty="0">
                          <a:latin typeface="+mj-lt"/>
                          <a:ea typeface="Times New Roman"/>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155" y="657225"/>
            <a:ext cx="11349316" cy="6070146"/>
          </a:xfrm>
        </p:spPr>
        <p:txBody>
          <a:bodyPr>
            <a:noAutofit/>
          </a:bodyPr>
          <a:lstStyle/>
          <a:p>
            <a:pPr algn="just"/>
            <a:r>
              <a:rPr lang="fr-FR" sz="2800" b="1" u="sng" dirty="0"/>
              <a:t>Les intervenants bénévoles agréés et non qualifiés </a:t>
            </a:r>
          </a:p>
          <a:p>
            <a:pPr algn="just">
              <a:buNone/>
            </a:pPr>
            <a:r>
              <a:rPr lang="fr-FR" sz="2400" dirty="0"/>
              <a:t>(</a:t>
            </a:r>
            <a:r>
              <a:rPr lang="fr-FR" sz="2400" u="sng" dirty="0"/>
              <a:t>Les encadrants</a:t>
            </a:r>
            <a:r>
              <a:rPr lang="fr-FR" sz="2400" dirty="0"/>
              <a:t>)   </a:t>
            </a:r>
            <a:r>
              <a:rPr lang="fr-FR" sz="1600" i="1" dirty="0" smtClean="0">
                <a:solidFill>
                  <a:srgbClr val="FF0000"/>
                </a:solidFill>
              </a:rPr>
              <a:t>(</a:t>
            </a:r>
            <a:r>
              <a:rPr lang="fr-FR" sz="1600" i="1" dirty="0" smtClean="0">
                <a:solidFill>
                  <a:srgbClr val="FF0000"/>
                </a:solidFill>
              </a:rPr>
              <a:t>r</a:t>
            </a:r>
            <a:r>
              <a:rPr lang="fr-FR" sz="1600" i="1" dirty="0" smtClean="0">
                <a:solidFill>
                  <a:srgbClr val="FF0000"/>
                </a:solidFill>
              </a:rPr>
              <a:t>éf. </a:t>
            </a:r>
            <a:r>
              <a:rPr lang="fr-FR" sz="1600" i="1" dirty="0" smtClean="0">
                <a:solidFill>
                  <a:srgbClr val="FF0000"/>
                </a:solidFill>
              </a:rPr>
              <a:t>note technique relative au </a:t>
            </a:r>
            <a:r>
              <a:rPr lang="fr-FR" sz="1600" i="1" dirty="0" smtClean="0">
                <a:solidFill>
                  <a:srgbClr val="FF0000"/>
                </a:solidFill>
              </a:rPr>
              <a:t>protocole </a:t>
            </a:r>
            <a:r>
              <a:rPr lang="fr-FR" sz="1600" i="1" dirty="0" smtClean="0">
                <a:solidFill>
                  <a:srgbClr val="FF0000"/>
                </a:solidFill>
              </a:rPr>
              <a:t>du 09 mai </a:t>
            </a:r>
            <a:r>
              <a:rPr lang="fr-FR" sz="1600" i="1" dirty="0" smtClean="0">
                <a:solidFill>
                  <a:srgbClr val="FF0000"/>
                </a:solidFill>
              </a:rPr>
              <a:t>2019)</a:t>
            </a:r>
            <a:endParaRPr lang="fr-FR" sz="1600" i="1" dirty="0">
              <a:solidFill>
                <a:srgbClr val="FF0000"/>
              </a:solidFill>
            </a:endParaRPr>
          </a:p>
          <a:p>
            <a:pPr algn="just">
              <a:buNone/>
            </a:pPr>
            <a:r>
              <a:rPr lang="fr-FR" sz="2400" dirty="0"/>
              <a:t>Les intervenants bénévoles </a:t>
            </a:r>
            <a:r>
              <a:rPr lang="fr-FR" sz="2400" dirty="0" smtClean="0"/>
              <a:t>accompagnateurs qui participent à </a:t>
            </a:r>
            <a:r>
              <a:rPr lang="fr-FR" sz="2400" dirty="0" smtClean="0"/>
              <a:t>l’enseignement</a:t>
            </a:r>
          </a:p>
          <a:p>
            <a:pPr algn="just">
              <a:buNone/>
            </a:pPr>
            <a:r>
              <a:rPr lang="fr-FR" sz="2400" dirty="0" smtClean="0"/>
              <a:t>de </a:t>
            </a:r>
            <a:r>
              <a:rPr lang="fr-FR" sz="2400" dirty="0" smtClean="0"/>
              <a:t>la natation sont </a:t>
            </a:r>
            <a:r>
              <a:rPr lang="fr-FR" sz="2400" dirty="0"/>
              <a:t>soumis à un agrément préalable, délivré </a:t>
            </a:r>
            <a:r>
              <a:rPr lang="fr-FR" sz="2400" dirty="0" smtClean="0"/>
              <a:t>par la DGEE</a:t>
            </a:r>
            <a:r>
              <a:rPr lang="fr-FR" sz="2400" dirty="0" smtClean="0"/>
              <a:t>.</a:t>
            </a:r>
          </a:p>
          <a:p>
            <a:pPr algn="just">
              <a:buNone/>
            </a:pPr>
            <a:endParaRPr lang="fr-FR" sz="2400" dirty="0"/>
          </a:p>
          <a:p>
            <a:pPr algn="just">
              <a:buNone/>
            </a:pPr>
            <a:r>
              <a:rPr lang="fr-FR" sz="2400" u="sng" dirty="0"/>
              <a:t>Ils peuvent selon le cas</a:t>
            </a:r>
            <a:r>
              <a:rPr lang="fr-FR" sz="2400" dirty="0"/>
              <a:t> :</a:t>
            </a:r>
          </a:p>
          <a:p>
            <a:pPr algn="just">
              <a:buFontTx/>
              <a:buChar char="-"/>
            </a:pPr>
            <a:r>
              <a:rPr lang="fr-FR" sz="2400" dirty="0"/>
              <a:t>Assister de façon complémentaire l'enseignant ou l'intervenant qualifié dans les activités que celui-ci conduit avec un groupe </a:t>
            </a:r>
            <a:r>
              <a:rPr lang="fr-FR" sz="2400" dirty="0" smtClean="0"/>
              <a:t>d'élèves.</a:t>
            </a:r>
            <a:endParaRPr lang="fr-FR" sz="2400" dirty="0"/>
          </a:p>
          <a:p>
            <a:pPr algn="just">
              <a:buFontTx/>
              <a:buChar char="-"/>
            </a:pPr>
            <a:r>
              <a:rPr lang="fr-FR" sz="2400" dirty="0"/>
              <a:t>Prendre en charge le groupe d'élèves que l'enseignant leur confie. Dans ce cas, ils assurent la surveillance du groupe et </a:t>
            </a:r>
            <a:r>
              <a:rPr lang="fr-FR" sz="2400" dirty="0" smtClean="0"/>
              <a:t>participent à l’animation de l’activité de natation.</a:t>
            </a:r>
            <a:endParaRPr lang="fr-FR" sz="2400" dirty="0"/>
          </a:p>
          <a:p>
            <a:pPr>
              <a:buFontTx/>
              <a:buChar char="-"/>
            </a:pPr>
            <a:endParaRPr lang="fr-FR" sz="2400" dirty="0"/>
          </a:p>
          <a:p>
            <a:pPr>
              <a:buNone/>
            </a:pPr>
            <a:endParaRPr lang="fr-FR" sz="2800" dirty="0"/>
          </a:p>
        </p:txBody>
      </p:sp>
      <p:sp>
        <p:nvSpPr>
          <p:cNvPr id="5" name="Titre 1"/>
          <p:cNvSpPr txBox="1">
            <a:spLocks/>
          </p:cNvSpPr>
          <p:nvPr/>
        </p:nvSpPr>
        <p:spPr>
          <a:xfrm>
            <a:off x="505884" y="0"/>
            <a:ext cx="8596668" cy="7620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smtClean="0">
                <a:ln>
                  <a:noFill/>
                </a:ln>
                <a:solidFill>
                  <a:schemeClr val="accent2">
                    <a:lumMod val="75000"/>
                  </a:schemeClr>
                </a:solidFill>
                <a:effectLst/>
                <a:uLnTx/>
                <a:uFillTx/>
                <a:latin typeface="+mj-lt"/>
                <a:ea typeface="+mj-ea"/>
                <a:cs typeface="+mj-cs"/>
              </a:rPr>
              <a:t>1. </a:t>
            </a:r>
            <a:r>
              <a:rPr kumimoji="0" lang="fr-FR" sz="3600" b="1" i="0" u="sng" strike="noStrike" kern="1200" cap="none" spc="0" normalizeH="0" baseline="0" noProof="0" smtClean="0">
                <a:ln>
                  <a:noFill/>
                </a:ln>
                <a:solidFill>
                  <a:schemeClr val="accent2">
                    <a:lumMod val="75000"/>
                  </a:schemeClr>
                </a:solidFill>
                <a:effectLst/>
                <a:uLnTx/>
                <a:uFillTx/>
                <a:latin typeface="+mj-lt"/>
                <a:ea typeface="+mj-ea"/>
                <a:cs typeface="+mj-cs"/>
              </a:rPr>
              <a:t>Réglementation</a:t>
            </a:r>
            <a:endParaRPr kumimoji="0" lang="fr-FR" sz="3600" b="1" i="0" u="sng" strike="noStrike" kern="1200" cap="none" spc="0" normalizeH="0" baseline="0" noProof="0" dirty="0">
              <a:ln>
                <a:noFill/>
              </a:ln>
              <a:solidFill>
                <a:schemeClr val="accent2">
                  <a:lumMod val="75000"/>
                </a:schemeClr>
              </a:solidFill>
              <a:effectLst/>
              <a:uLnTx/>
              <a:uFillTx/>
              <a:latin typeface="+mj-lt"/>
              <a:ea typeface="+mj-ea"/>
              <a:cs typeface="+mj-cs"/>
            </a:endParaRPr>
          </a:p>
        </p:txBody>
      </p:sp>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2" y="642938"/>
            <a:ext cx="11349316" cy="6084433"/>
          </a:xfrm>
        </p:spPr>
        <p:txBody>
          <a:bodyPr>
            <a:noAutofit/>
          </a:bodyPr>
          <a:lstStyle/>
          <a:p>
            <a:pPr algn="just">
              <a:buNone/>
            </a:pPr>
            <a:r>
              <a:rPr lang="fr-FR" sz="2800" b="1" u="sng" dirty="0"/>
              <a:t>Les personnes n'étant pas en charge de l'encadrement de l'activité </a:t>
            </a:r>
          </a:p>
          <a:p>
            <a:pPr algn="just">
              <a:buNone/>
            </a:pPr>
            <a:r>
              <a:rPr lang="fr-FR" sz="2400" u="sng" dirty="0"/>
              <a:t>(Les accompagnateurs)</a:t>
            </a:r>
            <a:r>
              <a:rPr lang="fr-FR" sz="2800" dirty="0"/>
              <a:t> </a:t>
            </a:r>
            <a:r>
              <a:rPr lang="fr-FR" sz="1600" i="1" dirty="0" smtClean="0">
                <a:solidFill>
                  <a:srgbClr val="FF0000"/>
                </a:solidFill>
              </a:rPr>
              <a:t>(réf. note technique relative au protocole du 09 mai 2019)</a:t>
            </a:r>
            <a:endParaRPr lang="fr-FR" sz="1600" dirty="0">
              <a:solidFill>
                <a:srgbClr val="FF0000"/>
              </a:solidFill>
            </a:endParaRPr>
          </a:p>
          <a:p>
            <a:pPr algn="just"/>
            <a:r>
              <a:rPr lang="fr-FR" sz="2200" dirty="0"/>
              <a:t>Les accompagnateurs assurant « l‘accompagnement » à la vie collective ne sont soumis à aucune exigence de qualification ou d'agrément, leur participation relève uniquement de l'autorisation du directeur d'école.</a:t>
            </a:r>
          </a:p>
          <a:p>
            <a:pPr algn="just"/>
            <a:r>
              <a:rPr lang="fr-FR" sz="2200" dirty="0"/>
              <a:t>Ils peuvent utilement participer à l'encadrement de la vie collective des séances de natation (transport, vestiaire, toilette et douche). Ils ne sont pas soumis à l'agrément préalable de </a:t>
            </a:r>
            <a:r>
              <a:rPr lang="fr-FR" sz="2200" dirty="0" smtClean="0"/>
              <a:t>la DGEE. </a:t>
            </a:r>
            <a:endParaRPr lang="fr-FR" sz="2200" dirty="0"/>
          </a:p>
          <a:p>
            <a:pPr algn="just">
              <a:buNone/>
            </a:pPr>
            <a:r>
              <a:rPr lang="fr-FR" sz="2200" dirty="0"/>
              <a:t>Les auxiliaires de vie scolaire accompagnent les élèves en situation de handicap à </a:t>
            </a:r>
            <a:r>
              <a:rPr lang="fr-FR" sz="2200" dirty="0" smtClean="0"/>
              <a:t>la</a:t>
            </a:r>
          </a:p>
          <a:p>
            <a:pPr algn="just">
              <a:buNone/>
            </a:pPr>
            <a:r>
              <a:rPr lang="fr-FR" sz="2200" dirty="0" smtClean="0"/>
              <a:t>piscine</a:t>
            </a:r>
            <a:r>
              <a:rPr lang="fr-FR" sz="2200" dirty="0"/>
              <a:t>, y compris dans l'eau, quand c'est nécessaire, en référence au projet </a:t>
            </a:r>
            <a:r>
              <a:rPr lang="fr-FR" sz="2200" dirty="0" smtClean="0"/>
              <a:t>d'accueil</a:t>
            </a:r>
          </a:p>
          <a:p>
            <a:pPr algn="just">
              <a:buNone/>
            </a:pPr>
            <a:r>
              <a:rPr lang="fr-FR" sz="2200" dirty="0" smtClean="0"/>
              <a:t>individualisé </a:t>
            </a:r>
            <a:r>
              <a:rPr lang="fr-FR" sz="2200" dirty="0"/>
              <a:t>ou au projet personnalisé de scolarisation. Ils ne sont pas non plus soumis </a:t>
            </a:r>
            <a:r>
              <a:rPr lang="fr-FR" sz="2200" dirty="0" smtClean="0"/>
              <a:t>à</a:t>
            </a:r>
          </a:p>
          <a:p>
            <a:pPr algn="just">
              <a:buNone/>
            </a:pPr>
            <a:r>
              <a:rPr lang="fr-FR" sz="2200" dirty="0" smtClean="0"/>
              <a:t>agrément</a:t>
            </a:r>
            <a:r>
              <a:rPr lang="fr-FR" sz="2200" dirty="0"/>
              <a:t>. Leur rôle se limite à l'accompagnement du ou des élèves handicapés.</a:t>
            </a:r>
          </a:p>
          <a:p>
            <a:endParaRPr lang="fr-FR" sz="2200" dirty="0"/>
          </a:p>
          <a:p>
            <a:endParaRPr lang="fr-FR" sz="2400" dirty="0"/>
          </a:p>
          <a:p>
            <a:pPr>
              <a:buNone/>
            </a:pPr>
            <a:endParaRPr lang="fr-FR" sz="2400" dirty="0"/>
          </a:p>
          <a:p>
            <a:endParaRPr lang="fr-FR" sz="2400" dirty="0"/>
          </a:p>
          <a:p>
            <a:pPr>
              <a:buNone/>
            </a:pPr>
            <a:endParaRPr lang="fr-FR" sz="2800" dirty="0"/>
          </a:p>
        </p:txBody>
      </p:sp>
      <p:sp>
        <p:nvSpPr>
          <p:cNvPr id="5" name="Titre 1"/>
          <p:cNvSpPr>
            <a:spLocks noGrp="1"/>
          </p:cNvSpPr>
          <p:nvPr>
            <p:ph type="title"/>
          </p:nvPr>
        </p:nvSpPr>
        <p:spPr>
          <a:xfrm>
            <a:off x="505884" y="0"/>
            <a:ext cx="8596668" cy="762000"/>
          </a:xfrm>
        </p:spPr>
        <p:txBody>
          <a:bodyPr/>
          <a:lstStyle/>
          <a:p>
            <a:r>
              <a:rPr lang="fr-FR" b="1" dirty="0" smtClean="0">
                <a:solidFill>
                  <a:schemeClr val="accent2">
                    <a:lumMod val="75000"/>
                  </a:schemeClr>
                </a:solidFill>
              </a:rPr>
              <a:t>1. </a:t>
            </a:r>
            <a:r>
              <a:rPr lang="fr-FR" b="1" u="sng" dirty="0" smtClean="0">
                <a:solidFill>
                  <a:schemeClr val="accent2">
                    <a:lumMod val="75000"/>
                  </a:schemeClr>
                </a:solidFill>
              </a:rPr>
              <a:t>Réglementation</a:t>
            </a:r>
            <a:endParaRPr lang="fr-FR" b="1" u="sng" dirty="0">
              <a:solidFill>
                <a:schemeClr val="accent2">
                  <a:lumMod val="75000"/>
                </a:schemeClr>
              </a:solidFill>
            </a:endParaRPr>
          </a:p>
        </p:txBody>
      </p:sp>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35" y="288228"/>
            <a:ext cx="11325045" cy="1056103"/>
          </a:xfrm>
        </p:spPr>
        <p:txBody>
          <a:bodyPr>
            <a:normAutofit fontScale="90000"/>
          </a:bodyPr>
          <a:lstStyle/>
          <a:p>
            <a:r>
              <a:rPr lang="fr-FR" b="1" dirty="0" smtClean="0"/>
              <a:t>2. </a:t>
            </a:r>
            <a:r>
              <a:rPr lang="fr-FR" b="1" u="sng" dirty="0"/>
              <a:t>Sécurité</a:t>
            </a:r>
            <a:r>
              <a:rPr lang="fr-FR" b="1" dirty="0"/>
              <a:t>	</a:t>
            </a:r>
            <a:r>
              <a:rPr lang="fr-FR" b="1" dirty="0" smtClean="0"/>
              <a:t/>
            </a:r>
            <a:br>
              <a:rPr lang="fr-FR" b="1" dirty="0" smtClean="0"/>
            </a:br>
            <a:r>
              <a:rPr lang="fr-FR" b="1" dirty="0" smtClean="0">
                <a:solidFill>
                  <a:schemeClr val="tx1"/>
                </a:solidFill>
              </a:rPr>
              <a:t>Se conformer au règlement intérieur du bassin ou du plan d’eau  fréquenté</a:t>
            </a:r>
            <a:endParaRPr lang="fr-FR" dirty="0">
              <a:solidFill>
                <a:schemeClr val="tx1"/>
              </a:solidFill>
            </a:endParaRPr>
          </a:p>
        </p:txBody>
      </p:sp>
      <p:sp>
        <p:nvSpPr>
          <p:cNvPr id="3" name="Espace réservé du contenu 2"/>
          <p:cNvSpPr>
            <a:spLocks noGrp="1"/>
          </p:cNvSpPr>
          <p:nvPr>
            <p:ph idx="1"/>
          </p:nvPr>
        </p:nvSpPr>
        <p:spPr>
          <a:xfrm>
            <a:off x="530935" y="1748117"/>
            <a:ext cx="11156133" cy="4614583"/>
          </a:xfrm>
        </p:spPr>
        <p:txBody>
          <a:bodyPr>
            <a:noAutofit/>
          </a:bodyPr>
          <a:lstStyle/>
          <a:p>
            <a:pPr>
              <a:buNone/>
            </a:pPr>
            <a:endParaRPr lang="fr-FR" sz="1400" dirty="0"/>
          </a:p>
          <a:p>
            <a:endParaRPr lang="fr-FR" sz="1400" dirty="0"/>
          </a:p>
          <a:p>
            <a:pPr>
              <a:buFontTx/>
              <a:buChar char="-"/>
            </a:pPr>
            <a:endParaRPr lang="fr-FR" sz="1400" dirty="0"/>
          </a:p>
        </p:txBody>
      </p:sp>
      <p:sp>
        <p:nvSpPr>
          <p:cNvPr id="4" name="ZoneTexte 3"/>
          <p:cNvSpPr txBox="1"/>
          <p:nvPr/>
        </p:nvSpPr>
        <p:spPr>
          <a:xfrm>
            <a:off x="357467" y="2013571"/>
            <a:ext cx="10959354" cy="5232202"/>
          </a:xfrm>
          <a:prstGeom prst="rect">
            <a:avLst/>
          </a:prstGeom>
          <a:noFill/>
        </p:spPr>
        <p:txBody>
          <a:bodyPr wrap="square" rtlCol="0">
            <a:spAutoFit/>
          </a:bodyPr>
          <a:lstStyle/>
          <a:p>
            <a:pPr algn="just">
              <a:buFontTx/>
              <a:buChar char="-"/>
            </a:pPr>
            <a:r>
              <a:rPr lang="fr-FR" sz="2800" dirty="0"/>
              <a:t>Ne pas courir autour de la piscine.</a:t>
            </a:r>
          </a:p>
          <a:p>
            <a:pPr algn="just">
              <a:buFontTx/>
              <a:buChar char="-"/>
            </a:pPr>
            <a:endParaRPr lang="fr-FR" sz="900" dirty="0"/>
          </a:p>
          <a:p>
            <a:pPr algn="just">
              <a:buFontTx/>
              <a:buChar char="-"/>
            </a:pPr>
            <a:r>
              <a:rPr lang="fr-FR" sz="2800" dirty="0"/>
              <a:t>Ne pas chahuter autour de la piscine.</a:t>
            </a:r>
          </a:p>
          <a:p>
            <a:pPr algn="just">
              <a:buFontTx/>
              <a:buChar char="-"/>
            </a:pPr>
            <a:endParaRPr lang="fr-FR" sz="900" dirty="0"/>
          </a:p>
          <a:p>
            <a:pPr algn="just">
              <a:buFontTx/>
              <a:buChar char="-"/>
            </a:pPr>
            <a:r>
              <a:rPr lang="fr-FR" sz="2800" dirty="0"/>
              <a:t>Respecter ses camarades et les adultes de la piscine.</a:t>
            </a:r>
          </a:p>
          <a:p>
            <a:pPr algn="just">
              <a:buFontTx/>
              <a:buChar char="-"/>
            </a:pPr>
            <a:endParaRPr lang="fr-FR" sz="900" dirty="0"/>
          </a:p>
          <a:p>
            <a:pPr algn="just">
              <a:buFontTx/>
              <a:buChar char="-"/>
            </a:pPr>
            <a:r>
              <a:rPr lang="fr-FR" sz="2800" dirty="0"/>
              <a:t>Ne pas s’accrocher à ses camarades dans l’eau.</a:t>
            </a:r>
          </a:p>
          <a:p>
            <a:pPr algn="just">
              <a:buFontTx/>
              <a:buChar char="-"/>
            </a:pPr>
            <a:endParaRPr lang="fr-FR" sz="900" dirty="0"/>
          </a:p>
          <a:p>
            <a:pPr algn="just">
              <a:buFontTx/>
              <a:buChar char="-"/>
            </a:pPr>
            <a:r>
              <a:rPr lang="fr-FR" sz="2800" dirty="0"/>
              <a:t>Ecouter les consignes de l’enseignant et de l’encadrant.</a:t>
            </a:r>
          </a:p>
          <a:p>
            <a:pPr algn="just">
              <a:buFontTx/>
              <a:buChar char="-"/>
            </a:pPr>
            <a:endParaRPr lang="fr-FR" sz="900" dirty="0"/>
          </a:p>
          <a:p>
            <a:pPr algn="just">
              <a:buFontTx/>
              <a:buChar char="-"/>
            </a:pPr>
            <a:r>
              <a:rPr lang="fr-FR" sz="2800" dirty="0"/>
              <a:t>Ne pas porter de bijoux.</a:t>
            </a:r>
          </a:p>
          <a:p>
            <a:pPr algn="just">
              <a:buFontTx/>
              <a:buChar char="-"/>
            </a:pPr>
            <a:endParaRPr lang="fr-FR" sz="900" dirty="0"/>
          </a:p>
          <a:p>
            <a:pPr algn="just">
              <a:buFontTx/>
              <a:buChar char="-"/>
            </a:pPr>
            <a:r>
              <a:rPr lang="fr-FR" sz="2800" dirty="0"/>
              <a:t>Ne pas entrer dans l’eau sans l’autorisation de l’adulte.</a:t>
            </a:r>
          </a:p>
          <a:p>
            <a:pPr algn="just"/>
            <a:endParaRPr lang="fr-FR" sz="2800" dirty="0"/>
          </a:p>
          <a:p>
            <a:pPr algn="just"/>
            <a:endParaRPr lang="fr-FR" sz="2800" dirty="0"/>
          </a:p>
          <a:p>
            <a:pPr algn="just"/>
            <a:endParaRPr lang="fr-FR" sz="2800" dirty="0"/>
          </a:p>
        </p:txBody>
      </p:sp>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heckerboard(across)">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heckerboard(across)">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checkerboard(across)">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checkerboard(across)">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checkerboard(across)">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39" dur="500"/>
                                        <p:tgtEl>
                                          <p:spTgt spid="4">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4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35" y="288228"/>
            <a:ext cx="11325045" cy="1056103"/>
          </a:xfrm>
        </p:spPr>
        <p:txBody>
          <a:bodyPr>
            <a:normAutofit/>
          </a:bodyPr>
          <a:lstStyle/>
          <a:p>
            <a:r>
              <a:rPr lang="fr-FR" b="1" dirty="0" smtClean="0"/>
              <a:t>3. </a:t>
            </a:r>
            <a:r>
              <a:rPr lang="fr-FR" b="1" u="sng" dirty="0"/>
              <a:t>Rôle des </a:t>
            </a:r>
            <a:r>
              <a:rPr lang="fr-FR" b="1" u="sng" dirty="0" smtClean="0"/>
              <a:t>parents </a:t>
            </a:r>
            <a:r>
              <a:rPr lang="fr-FR" b="1" dirty="0" smtClean="0"/>
              <a:t>:</a:t>
            </a:r>
            <a:endParaRPr lang="fr-FR" dirty="0"/>
          </a:p>
        </p:txBody>
      </p:sp>
      <p:sp>
        <p:nvSpPr>
          <p:cNvPr id="3" name="Espace réservé du contenu 2"/>
          <p:cNvSpPr>
            <a:spLocks noGrp="1"/>
          </p:cNvSpPr>
          <p:nvPr>
            <p:ph idx="1"/>
          </p:nvPr>
        </p:nvSpPr>
        <p:spPr>
          <a:xfrm>
            <a:off x="359485" y="1197279"/>
            <a:ext cx="11156133" cy="4612971"/>
          </a:xfrm>
        </p:spPr>
        <p:txBody>
          <a:bodyPr>
            <a:noAutofit/>
          </a:bodyPr>
          <a:lstStyle/>
          <a:p>
            <a:pPr>
              <a:buNone/>
            </a:pPr>
            <a:endParaRPr lang="fr-FR" sz="2400" dirty="0"/>
          </a:p>
          <a:p>
            <a:r>
              <a:rPr lang="fr-FR" sz="2400" b="1" u="sng" dirty="0"/>
              <a:t>L’ encadrant </a:t>
            </a:r>
            <a:r>
              <a:rPr lang="fr-FR" sz="2400" dirty="0"/>
              <a:t>(bénévole agréé) :</a:t>
            </a:r>
          </a:p>
          <a:p>
            <a:pPr>
              <a:buFontTx/>
              <a:buChar char="-"/>
            </a:pPr>
            <a:r>
              <a:rPr lang="fr-FR" sz="2400" dirty="0"/>
              <a:t>Aider à l‘organisation du transport des élèves.</a:t>
            </a:r>
          </a:p>
          <a:p>
            <a:pPr>
              <a:buFontTx/>
              <a:buChar char="-"/>
            </a:pPr>
            <a:r>
              <a:rPr lang="fr-FR" sz="2400" dirty="0" smtClean="0"/>
              <a:t>Echanger en amont avec </a:t>
            </a:r>
            <a:r>
              <a:rPr lang="fr-FR" sz="2400" dirty="0"/>
              <a:t>l’enseignant pour s’approprier la séance</a:t>
            </a:r>
            <a:r>
              <a:rPr lang="fr-FR" sz="2400" dirty="0" smtClean="0"/>
              <a:t>.</a:t>
            </a:r>
          </a:p>
          <a:p>
            <a:pPr>
              <a:buFontTx/>
              <a:buChar char="-"/>
            </a:pPr>
            <a:r>
              <a:rPr lang="fr-FR" sz="2400" dirty="0" smtClean="0"/>
              <a:t>Agir dans l’eau.</a:t>
            </a:r>
            <a:endParaRPr lang="fr-FR" sz="2400" dirty="0"/>
          </a:p>
          <a:p>
            <a:pPr>
              <a:buNone/>
            </a:pPr>
            <a:endParaRPr lang="fr-FR" sz="2400" dirty="0"/>
          </a:p>
          <a:p>
            <a:r>
              <a:rPr lang="fr-FR" sz="2400" b="1" u="sng" dirty="0"/>
              <a:t>L’ accompagnateur </a:t>
            </a:r>
            <a:r>
              <a:rPr lang="fr-FR" sz="2400" dirty="0"/>
              <a:t>:</a:t>
            </a:r>
          </a:p>
          <a:p>
            <a:pPr>
              <a:buFontTx/>
              <a:buChar char="-"/>
            </a:pPr>
            <a:r>
              <a:rPr lang="fr-FR" sz="2400" dirty="0"/>
              <a:t>Aider à l‘organisation du transport des élèves</a:t>
            </a:r>
            <a:r>
              <a:rPr lang="fr-FR" sz="2400" dirty="0" smtClean="0"/>
              <a:t>.</a:t>
            </a:r>
          </a:p>
          <a:p>
            <a:pPr>
              <a:buFontTx/>
              <a:buChar char="-"/>
            </a:pPr>
            <a:r>
              <a:rPr lang="fr-FR" sz="2400" dirty="0" smtClean="0"/>
              <a:t>Aider à la surveillance et à l’accompagnement de la vie collective.</a:t>
            </a:r>
            <a:endParaRPr lang="fr-FR" sz="2400" dirty="0"/>
          </a:p>
          <a:p>
            <a:pPr>
              <a:buFontTx/>
              <a:buChar char="-"/>
            </a:pPr>
            <a:endParaRPr lang="fr-FR" sz="2400" dirty="0"/>
          </a:p>
          <a:p>
            <a:endParaRPr lang="fr-FR" sz="2400" dirty="0"/>
          </a:p>
          <a:p>
            <a:endParaRPr lang="fr-FR" sz="2400" dirty="0"/>
          </a:p>
        </p:txBody>
      </p:sp>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35" y="288228"/>
            <a:ext cx="11325045" cy="1056103"/>
          </a:xfrm>
        </p:spPr>
        <p:txBody>
          <a:bodyPr>
            <a:normAutofit/>
          </a:bodyPr>
          <a:lstStyle/>
          <a:p>
            <a:r>
              <a:rPr lang="fr-FR" b="1" dirty="0"/>
              <a:t>3 </a:t>
            </a:r>
            <a:r>
              <a:rPr lang="fr-FR" b="1" u="sng" dirty="0"/>
              <a:t>Rôle des parents</a:t>
            </a:r>
            <a:r>
              <a:rPr lang="fr-FR" b="1" dirty="0"/>
              <a:t>: avant la séance</a:t>
            </a:r>
            <a:endParaRPr lang="fr-FR" dirty="0"/>
          </a:p>
        </p:txBody>
      </p:sp>
      <p:sp>
        <p:nvSpPr>
          <p:cNvPr id="3" name="Espace réservé du contenu 2"/>
          <p:cNvSpPr>
            <a:spLocks noGrp="1"/>
          </p:cNvSpPr>
          <p:nvPr>
            <p:ph idx="1"/>
          </p:nvPr>
        </p:nvSpPr>
        <p:spPr>
          <a:xfrm>
            <a:off x="379202" y="1194513"/>
            <a:ext cx="11156133" cy="5663487"/>
          </a:xfrm>
        </p:spPr>
        <p:txBody>
          <a:bodyPr>
            <a:noAutofit/>
          </a:bodyPr>
          <a:lstStyle/>
          <a:p>
            <a:r>
              <a:rPr lang="fr-FR" sz="2000" b="1" u="sng" dirty="0"/>
              <a:t>L’ accompagnateur </a:t>
            </a:r>
            <a:r>
              <a:rPr lang="fr-FR" sz="2000" dirty="0"/>
              <a:t>:</a:t>
            </a:r>
          </a:p>
          <a:p>
            <a:pPr>
              <a:buFontTx/>
              <a:buChar char="-"/>
            </a:pPr>
            <a:r>
              <a:rPr lang="fr-FR" sz="2000" dirty="0"/>
              <a:t>Compter le nombre d’élèves avant le passage sous la douche.</a:t>
            </a:r>
          </a:p>
          <a:p>
            <a:pPr>
              <a:buFontTx/>
              <a:buChar char="-"/>
            </a:pPr>
            <a:r>
              <a:rPr lang="fr-FR" sz="2000" dirty="0"/>
              <a:t>Contrôler toutes blessures éventuelles qui </a:t>
            </a:r>
            <a:r>
              <a:rPr lang="fr-FR" sz="2000" dirty="0" smtClean="0"/>
              <a:t>pourraient </a:t>
            </a:r>
            <a:r>
              <a:rPr lang="fr-FR" sz="2000" dirty="0"/>
              <a:t>entraîner une interdiction à la baignade.</a:t>
            </a:r>
          </a:p>
          <a:p>
            <a:pPr>
              <a:buFontTx/>
              <a:buChar char="-"/>
            </a:pPr>
            <a:r>
              <a:rPr lang="fr-FR" sz="2000" dirty="0"/>
              <a:t>Rappeler les règles de sécurité : ne pas courir, ne pas se bousculer.</a:t>
            </a:r>
          </a:p>
          <a:p>
            <a:pPr>
              <a:buFontTx/>
              <a:buChar char="-"/>
            </a:pPr>
            <a:r>
              <a:rPr lang="fr-FR" sz="2000" dirty="0"/>
              <a:t>Conduire les élèves à la douche en étant placé derrière le groupe.</a:t>
            </a:r>
          </a:p>
          <a:p>
            <a:pPr>
              <a:buFontTx/>
              <a:buChar char="-"/>
            </a:pPr>
            <a:r>
              <a:rPr lang="fr-FR" sz="2000" dirty="0"/>
              <a:t>Surveiller l’entrée des élèves au bord du </a:t>
            </a:r>
            <a:r>
              <a:rPr lang="fr-FR" sz="2000" dirty="0" smtClean="0"/>
              <a:t>bassin ou du plan d’eau.</a:t>
            </a:r>
            <a:endParaRPr lang="fr-FR" sz="1400" dirty="0"/>
          </a:p>
          <a:p>
            <a:r>
              <a:rPr lang="fr-FR" sz="2000" b="1" u="sng" dirty="0"/>
              <a:t>L’ encadrant </a:t>
            </a:r>
            <a:r>
              <a:rPr lang="fr-FR" sz="2000" dirty="0"/>
              <a:t>(bénévole agréé) :</a:t>
            </a:r>
          </a:p>
          <a:p>
            <a:pPr>
              <a:buFontTx/>
              <a:buChar char="-"/>
            </a:pPr>
            <a:r>
              <a:rPr lang="fr-FR" sz="2000" dirty="0"/>
              <a:t>Idem ci-dessus.</a:t>
            </a:r>
          </a:p>
          <a:p>
            <a:pPr>
              <a:buFontTx/>
              <a:buChar char="-"/>
            </a:pPr>
            <a:r>
              <a:rPr lang="fr-FR" sz="2000" dirty="0" smtClean="0"/>
              <a:t>Attendre </a:t>
            </a:r>
            <a:r>
              <a:rPr lang="fr-FR" sz="2000" dirty="0"/>
              <a:t>l’autorisation de l’enseignant pour entrer dans l’eau.</a:t>
            </a:r>
          </a:p>
          <a:p>
            <a:pPr>
              <a:buFontTx/>
              <a:buChar char="-"/>
            </a:pPr>
            <a:r>
              <a:rPr lang="fr-FR" sz="2000" dirty="0"/>
              <a:t>Disposer </a:t>
            </a:r>
            <a:r>
              <a:rPr lang="fr-FR" sz="2000" dirty="0" smtClean="0"/>
              <a:t>d’un objet flottant (frite, planche, bouée, etc.) à portée </a:t>
            </a:r>
            <a:r>
              <a:rPr lang="fr-FR" sz="2000" dirty="0"/>
              <a:t>de main.</a:t>
            </a:r>
          </a:p>
          <a:p>
            <a:pPr>
              <a:buFontTx/>
              <a:buChar char="-"/>
            </a:pPr>
            <a:r>
              <a:rPr lang="fr-FR" sz="2000" dirty="0"/>
              <a:t>Compter une nouvelle fois </a:t>
            </a:r>
            <a:r>
              <a:rPr lang="fr-FR" sz="2000" dirty="0" smtClean="0"/>
              <a:t>les </a:t>
            </a:r>
            <a:r>
              <a:rPr lang="fr-FR" sz="2000" dirty="0"/>
              <a:t>élèves.</a:t>
            </a:r>
          </a:p>
          <a:p>
            <a:pPr>
              <a:buFontTx/>
              <a:buChar char="-"/>
            </a:pPr>
            <a:endParaRPr lang="fr-FR" sz="2000" dirty="0"/>
          </a:p>
        </p:txBody>
      </p:sp>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35" y="288228"/>
            <a:ext cx="11325045" cy="1056103"/>
          </a:xfrm>
        </p:spPr>
        <p:txBody>
          <a:bodyPr>
            <a:normAutofit/>
          </a:bodyPr>
          <a:lstStyle/>
          <a:p>
            <a:r>
              <a:rPr lang="fr-FR" b="1" dirty="0"/>
              <a:t>3 </a:t>
            </a:r>
            <a:r>
              <a:rPr lang="fr-FR" b="1" u="sng" dirty="0"/>
              <a:t>Rôle des parents</a:t>
            </a:r>
            <a:r>
              <a:rPr lang="fr-FR" b="1" dirty="0"/>
              <a:t>: pendant la séance		</a:t>
            </a:r>
            <a:endParaRPr lang="fr-FR" dirty="0"/>
          </a:p>
        </p:txBody>
      </p:sp>
      <p:sp>
        <p:nvSpPr>
          <p:cNvPr id="3" name="Espace réservé du contenu 2"/>
          <p:cNvSpPr>
            <a:spLocks noGrp="1"/>
          </p:cNvSpPr>
          <p:nvPr>
            <p:ph idx="1"/>
          </p:nvPr>
        </p:nvSpPr>
        <p:spPr>
          <a:xfrm>
            <a:off x="406096" y="1044941"/>
            <a:ext cx="11156133" cy="5233181"/>
          </a:xfrm>
        </p:spPr>
        <p:txBody>
          <a:bodyPr>
            <a:noAutofit/>
          </a:bodyPr>
          <a:lstStyle/>
          <a:p>
            <a:r>
              <a:rPr lang="fr-FR" sz="2000" b="1" u="sng" dirty="0"/>
              <a:t>L’ accompagnateur </a:t>
            </a:r>
            <a:r>
              <a:rPr lang="fr-FR" sz="2000" dirty="0"/>
              <a:t>:</a:t>
            </a:r>
          </a:p>
          <a:p>
            <a:pPr>
              <a:buFontTx/>
              <a:buChar char="-"/>
            </a:pPr>
            <a:r>
              <a:rPr lang="fr-FR" sz="2000" dirty="0"/>
              <a:t>S’occuper des élèves qui sortent du bassin.</a:t>
            </a:r>
          </a:p>
          <a:p>
            <a:pPr>
              <a:buFontTx/>
              <a:buChar char="-"/>
            </a:pPr>
            <a:r>
              <a:rPr lang="fr-FR" sz="2000" dirty="0"/>
              <a:t>Ne jamais laisser un enfant se rendre seul aux toilettes (le faire accompagner </a:t>
            </a:r>
            <a:r>
              <a:rPr lang="fr-FR" sz="2000" dirty="0" smtClean="0"/>
              <a:t>par </a:t>
            </a:r>
            <a:r>
              <a:rPr lang="fr-FR" sz="2000" dirty="0"/>
              <a:t>un camarade).</a:t>
            </a:r>
          </a:p>
          <a:p>
            <a:pPr>
              <a:buNone/>
            </a:pPr>
            <a:endParaRPr lang="fr-FR" sz="1400" dirty="0"/>
          </a:p>
          <a:p>
            <a:r>
              <a:rPr lang="fr-FR" sz="2000" b="1" u="sng" dirty="0"/>
              <a:t>L’ encadrant </a:t>
            </a:r>
            <a:r>
              <a:rPr lang="fr-FR" sz="2000" dirty="0"/>
              <a:t>(bénévole agréé) :</a:t>
            </a:r>
          </a:p>
          <a:p>
            <a:pPr>
              <a:buFontTx/>
              <a:buChar char="-"/>
            </a:pPr>
            <a:r>
              <a:rPr lang="fr-FR" sz="2000" dirty="0"/>
              <a:t>Aider à la mise en place des activités proposées par l’enseignant.</a:t>
            </a:r>
          </a:p>
          <a:p>
            <a:pPr>
              <a:buFontTx/>
              <a:buChar char="-"/>
            </a:pPr>
            <a:r>
              <a:rPr lang="fr-FR" sz="2000" dirty="0"/>
              <a:t>Etre attentif aux signes de fatigue des enfants.</a:t>
            </a:r>
          </a:p>
          <a:p>
            <a:pPr>
              <a:buFontTx/>
              <a:buChar char="-"/>
            </a:pPr>
            <a:r>
              <a:rPr lang="fr-FR" sz="2000" dirty="0"/>
              <a:t>Se positionner afin d’avoir tout le groupe dans son champ de vision.</a:t>
            </a:r>
          </a:p>
          <a:p>
            <a:pPr>
              <a:buFontTx/>
              <a:buChar char="-"/>
            </a:pPr>
            <a:r>
              <a:rPr lang="fr-FR" sz="2000" dirty="0"/>
              <a:t>Solliciter tous les élèves </a:t>
            </a:r>
            <a:r>
              <a:rPr lang="fr-FR" sz="2000" b="1" dirty="0"/>
              <a:t>(pas uniquement son propre enfant), </a:t>
            </a:r>
            <a:r>
              <a:rPr lang="fr-FR" sz="2000" dirty="0"/>
              <a:t>les encourager.</a:t>
            </a:r>
          </a:p>
          <a:p>
            <a:pPr>
              <a:buFontTx/>
              <a:buChar char="-"/>
            </a:pPr>
            <a:r>
              <a:rPr lang="fr-FR" sz="2000" dirty="0"/>
              <a:t>Dès le signal de fin de séance, </a:t>
            </a:r>
            <a:r>
              <a:rPr lang="fr-FR" sz="2000" dirty="0" smtClean="0"/>
              <a:t>aider à rassembler </a:t>
            </a:r>
            <a:r>
              <a:rPr lang="fr-FR" sz="2000" dirty="0"/>
              <a:t>le groupe </a:t>
            </a:r>
            <a:r>
              <a:rPr lang="fr-FR" sz="2000" dirty="0" smtClean="0"/>
              <a:t>d’élèves </a:t>
            </a:r>
            <a:r>
              <a:rPr lang="fr-FR" sz="2000" dirty="0"/>
              <a:t>au bord du </a:t>
            </a:r>
            <a:r>
              <a:rPr lang="fr-FR" sz="2000" dirty="0" smtClean="0"/>
              <a:t>bassin ou du plan d’eau </a:t>
            </a:r>
            <a:r>
              <a:rPr lang="fr-FR" sz="2000" dirty="0"/>
              <a:t>et </a:t>
            </a:r>
            <a:r>
              <a:rPr lang="fr-FR" sz="2000" dirty="0" smtClean="0"/>
              <a:t>à compter </a:t>
            </a:r>
            <a:r>
              <a:rPr lang="fr-FR" sz="2000" dirty="0"/>
              <a:t>les enfants.</a:t>
            </a:r>
          </a:p>
          <a:p>
            <a:pPr>
              <a:buNone/>
            </a:pPr>
            <a:endParaRPr lang="fr-FR" sz="2000" dirty="0"/>
          </a:p>
          <a:p>
            <a:endParaRPr lang="fr-FR" sz="1600" dirty="0"/>
          </a:p>
          <a:p>
            <a:endParaRPr lang="fr-FR" sz="2000" dirty="0"/>
          </a:p>
        </p:txBody>
      </p:sp>
    </p:spTree>
    <p:extLst>
      <p:ext uri="{BB962C8B-B14F-4D97-AF65-F5344CB8AC3E}">
        <p14:creationId xmlns="" xmlns:p14="http://schemas.microsoft.com/office/powerpoint/2010/main" val="40238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9811</TotalTime>
  <Words>1043</Words>
  <Application>Microsoft Office PowerPoint</Application>
  <PresentationFormat>Personnalisé</PresentationFormat>
  <Paragraphs>177</Paragraphs>
  <Slides>22</Slides>
  <Notes>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Facette</vt:lpstr>
      <vt:lpstr>Formation des parents en natation</vt:lpstr>
      <vt:lpstr>Plan </vt:lpstr>
      <vt:lpstr>1. Réglementation</vt:lpstr>
      <vt:lpstr>Diapositive 4</vt:lpstr>
      <vt:lpstr>1. Réglementation</vt:lpstr>
      <vt:lpstr>2. Sécurité  Se conformer au règlement intérieur du bassin ou du plan d’eau  fréquenté</vt:lpstr>
      <vt:lpstr>3. Rôle des parents :</vt:lpstr>
      <vt:lpstr>3 Rôle des parents: avant la séance</vt:lpstr>
      <vt:lpstr>3 Rôle des parents: pendant la séance  </vt:lpstr>
      <vt:lpstr>3 Rôle des parents: après la séance</vt:lpstr>
      <vt:lpstr>4 Le matériel susceptible d’être utilisé</vt:lpstr>
      <vt:lpstr>5 Niveaux des élèves</vt:lpstr>
      <vt:lpstr>6 Axes de travail en natation</vt:lpstr>
      <vt:lpstr>6 Test physique</vt:lpstr>
      <vt:lpstr>7 Conclusion</vt:lpstr>
      <vt:lpstr>Diapositive 16</vt:lpstr>
      <vt:lpstr>Diapositive 17</vt:lpstr>
      <vt:lpstr>Diapositive 18</vt:lpstr>
      <vt:lpstr>Diapositive 19</vt:lpstr>
      <vt:lpstr>Diapositive 20</vt:lpstr>
      <vt:lpstr>POUR ALLER PLUS LOIN…</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L’aménagement de la classe maternelle : les coins de jeux</dc:title>
  <dc:creator>Marie-Line KONG</dc:creator>
  <cp:lastModifiedBy>hiriata.amaru</cp:lastModifiedBy>
  <cp:revision>373</cp:revision>
  <dcterms:created xsi:type="dcterms:W3CDTF">2014-10-16T11:56:20Z</dcterms:created>
  <dcterms:modified xsi:type="dcterms:W3CDTF">2019-05-10T23:57:41Z</dcterms:modified>
</cp:coreProperties>
</file>